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91" r:id="rId3"/>
    <p:sldId id="259" r:id="rId4"/>
    <p:sldId id="338" r:id="rId5"/>
    <p:sldId id="292" r:id="rId6"/>
    <p:sldId id="260" r:id="rId7"/>
    <p:sldId id="261" r:id="rId8"/>
    <p:sldId id="290" r:id="rId9"/>
    <p:sldId id="340" r:id="rId10"/>
    <p:sldId id="342" r:id="rId11"/>
    <p:sldId id="262" r:id="rId12"/>
    <p:sldId id="263" r:id="rId13"/>
    <p:sldId id="264" r:id="rId14"/>
    <p:sldId id="265" r:id="rId15"/>
    <p:sldId id="266" r:id="rId16"/>
    <p:sldId id="295" r:id="rId17"/>
    <p:sldId id="267" r:id="rId18"/>
    <p:sldId id="268" r:id="rId19"/>
    <p:sldId id="269" r:id="rId20"/>
    <p:sldId id="271" r:id="rId21"/>
    <p:sldId id="293" r:id="rId22"/>
    <p:sldId id="270" r:id="rId23"/>
    <p:sldId id="272" r:id="rId24"/>
    <p:sldId id="273" r:id="rId25"/>
    <p:sldId id="274" r:id="rId26"/>
    <p:sldId id="275" r:id="rId27"/>
    <p:sldId id="288" r:id="rId28"/>
    <p:sldId id="276" r:id="rId29"/>
    <p:sldId id="277" r:id="rId30"/>
    <p:sldId id="278" r:id="rId31"/>
    <p:sldId id="289" r:id="rId32"/>
    <p:sldId id="279" r:id="rId33"/>
    <p:sldId id="280" r:id="rId34"/>
    <p:sldId id="281" r:id="rId35"/>
    <p:sldId id="282" r:id="rId36"/>
    <p:sldId id="283" r:id="rId37"/>
    <p:sldId id="284" r:id="rId38"/>
    <p:sldId id="285" r:id="rId39"/>
    <p:sldId id="343" r:id="rId40"/>
    <p:sldId id="344" r:id="rId41"/>
    <p:sldId id="345" r:id="rId42"/>
    <p:sldId id="346" r:id="rId43"/>
    <p:sldId id="347" r:id="rId44"/>
    <p:sldId id="348"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1" d="100"/>
          <a:sy n="51" d="100"/>
        </p:scale>
        <p:origin x="1164"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9283F0-EBD1-4CC8-B43E-15DEAF74BE05}" type="datetimeFigureOut">
              <a:rPr lang="zh-CN" altLang="en-US" smtClean="0"/>
              <a:t>2023/2/27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0AD5D-890F-4ADC-829E-96AA52C34433}" type="slidenum">
              <a:rPr lang="zh-CN" altLang="en-US" smtClean="0"/>
              <a:t>‹#›</a:t>
            </a:fld>
            <a:endParaRPr lang="zh-CN" altLang="en-US"/>
          </a:p>
        </p:txBody>
      </p:sp>
    </p:spTree>
    <p:extLst>
      <p:ext uri="{BB962C8B-B14F-4D97-AF65-F5344CB8AC3E}">
        <p14:creationId xmlns:p14="http://schemas.microsoft.com/office/powerpoint/2010/main" val="2205570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自</a:t>
            </a:r>
            <a:r>
              <a:rPr lang="en-US" altLang="zh-CN" sz="1200" b="0" i="0" u="none" strike="noStrike" kern="1200" baseline="0" dirty="0">
                <a:solidFill>
                  <a:schemeClr val="tx1"/>
                </a:solidFill>
                <a:latin typeface="+mn-lt"/>
                <a:ea typeface="+mn-ea"/>
                <a:cs typeface="+mn-cs"/>
              </a:rPr>
              <a:t>1946 </a:t>
            </a:r>
            <a:r>
              <a:rPr lang="zh-CN" altLang="en-US" sz="1200" b="0" i="0" u="none" strike="noStrike" kern="1200" baseline="0" dirty="0">
                <a:solidFill>
                  <a:schemeClr val="tx1"/>
                </a:solidFill>
                <a:latin typeface="+mn-lt"/>
                <a:ea typeface="+mn-ea"/>
                <a:cs typeface="+mn-cs"/>
              </a:rPr>
              <a:t>年</a:t>
            </a:r>
            <a:r>
              <a:rPr lang="en-US" altLang="zh-CN" sz="1200" b="0" i="0" u="none" strike="noStrike" kern="1200" baseline="0" dirty="0">
                <a:solidFill>
                  <a:schemeClr val="tx1"/>
                </a:solidFill>
                <a:latin typeface="+mn-lt"/>
                <a:ea typeface="+mn-ea"/>
                <a:cs typeface="+mn-cs"/>
              </a:rPr>
              <a:t>2 </a:t>
            </a:r>
            <a:r>
              <a:rPr lang="zh-CN" altLang="en-US" sz="1200" b="0" i="0" u="none" strike="noStrike" kern="1200" baseline="0" dirty="0">
                <a:solidFill>
                  <a:schemeClr val="tx1"/>
                </a:solidFill>
                <a:latin typeface="+mn-lt"/>
                <a:ea typeface="+mn-ea"/>
                <a:cs typeface="+mn-cs"/>
              </a:rPr>
              <a:t>月</a:t>
            </a:r>
            <a:r>
              <a:rPr lang="en-US" altLang="zh-CN" sz="1200" b="0" i="0" u="none" strike="noStrike" kern="1200" baseline="0" dirty="0">
                <a:solidFill>
                  <a:schemeClr val="tx1"/>
                </a:solidFill>
                <a:latin typeface="+mn-lt"/>
                <a:ea typeface="+mn-ea"/>
                <a:cs typeface="+mn-cs"/>
              </a:rPr>
              <a:t>14 </a:t>
            </a:r>
            <a:r>
              <a:rPr lang="zh-CN" altLang="en-US" sz="1200" b="0" i="0" u="none" strike="noStrike" kern="1200" baseline="0" dirty="0">
                <a:solidFill>
                  <a:schemeClr val="tx1"/>
                </a:solidFill>
                <a:latin typeface="+mn-lt"/>
                <a:ea typeface="+mn-ea"/>
                <a:cs typeface="+mn-cs"/>
              </a:rPr>
              <a:t>日，世界上第一台通用电子计算机</a:t>
            </a:r>
            <a:r>
              <a:rPr lang="en-US" altLang="zh-CN" sz="1200" b="0" i="0" u="none" strike="noStrike" kern="1200" baseline="0" dirty="0">
                <a:solidFill>
                  <a:schemeClr val="tx1"/>
                </a:solidFill>
                <a:latin typeface="+mn-lt"/>
                <a:ea typeface="+mn-ea"/>
                <a:cs typeface="+mn-cs"/>
              </a:rPr>
              <a:t>ENIAC </a:t>
            </a:r>
            <a:r>
              <a:rPr lang="zh-CN" altLang="en-US" sz="1200" b="0" i="0" u="none" strike="noStrike" kern="1200" baseline="0" dirty="0">
                <a:solidFill>
                  <a:schemeClr val="tx1"/>
                </a:solidFill>
                <a:latin typeface="+mn-lt"/>
                <a:ea typeface="+mn-ea"/>
                <a:cs typeface="+mn-cs"/>
              </a:rPr>
              <a:t>在美国宾夕法尼亚大学诞生以来，计算机世界的语言已经超过了</a:t>
            </a:r>
            <a:r>
              <a:rPr lang="en-US" altLang="zh-CN" sz="1200" b="0" i="0" u="none" strike="noStrike" kern="1200" baseline="0" dirty="0">
                <a:solidFill>
                  <a:schemeClr val="tx1"/>
                </a:solidFill>
                <a:latin typeface="+mn-lt"/>
                <a:ea typeface="+mn-ea"/>
                <a:cs typeface="+mn-cs"/>
              </a:rPr>
              <a:t>1000 </a:t>
            </a:r>
            <a:r>
              <a:rPr lang="zh-CN" altLang="en-US" sz="1200" b="0" i="0" u="none" strike="noStrike" kern="1200" baseline="0" dirty="0">
                <a:solidFill>
                  <a:schemeClr val="tx1"/>
                </a:solidFill>
                <a:latin typeface="+mn-lt"/>
                <a:ea typeface="+mn-ea"/>
                <a:cs typeface="+mn-cs"/>
              </a:rPr>
              <a:t>种。虽然计算机世界的语言也是由不同种类的单词和语法构成的，但人类能理解的语言和计</a:t>
            </a:r>
          </a:p>
          <a:p>
            <a:r>
              <a:rPr lang="zh-CN" altLang="en-US" sz="1200" b="0" i="0" u="none" strike="noStrike" kern="1200" baseline="0" dirty="0">
                <a:solidFill>
                  <a:schemeClr val="tx1"/>
                </a:solidFill>
                <a:latin typeface="+mn-lt"/>
                <a:ea typeface="+mn-ea"/>
                <a:cs typeface="+mn-cs"/>
              </a:rPr>
              <a:t>算机能理解的语言是不同的，人和计算机之间的交流也需要“翻译”，编译器因此产生。编译原理课程就是讨论如何把符合人类思维方式的某种程序设计语言翻译成计算机能够理解和执行的语言的原理、技术和方法。</a:t>
            </a:r>
            <a:endParaRPr lang="zh-CN" altLang="en-US" dirty="0"/>
          </a:p>
        </p:txBody>
      </p:sp>
      <p:sp>
        <p:nvSpPr>
          <p:cNvPr id="4" name="灯片编号占位符 3"/>
          <p:cNvSpPr>
            <a:spLocks noGrp="1"/>
          </p:cNvSpPr>
          <p:nvPr>
            <p:ph type="sldNum" sz="quarter" idx="10"/>
          </p:nvPr>
        </p:nvSpPr>
        <p:spPr/>
        <p:txBody>
          <a:bodyPr/>
          <a:lstStyle/>
          <a:p>
            <a:fld id="{350F0BDE-A098-4677-8012-0DFFD6B90804}" type="slidenum">
              <a:rPr lang="zh-CN" altLang="en-US" smtClean="0"/>
              <a:t>4</a:t>
            </a:fld>
            <a:endParaRPr lang="zh-CN" altLang="en-US"/>
          </a:p>
        </p:txBody>
      </p:sp>
    </p:spTree>
    <p:extLst>
      <p:ext uri="{BB962C8B-B14F-4D97-AF65-F5344CB8AC3E}">
        <p14:creationId xmlns:p14="http://schemas.microsoft.com/office/powerpoint/2010/main" val="675034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递归文法的思想可以参看道德经所提到的“道生一，一生二，二生三，三生万物”的递归思想</a:t>
            </a:r>
          </a:p>
        </p:txBody>
      </p:sp>
      <p:sp>
        <p:nvSpPr>
          <p:cNvPr id="4" name="灯片编号占位符 3"/>
          <p:cNvSpPr>
            <a:spLocks noGrp="1"/>
          </p:cNvSpPr>
          <p:nvPr>
            <p:ph type="sldNum" sz="quarter" idx="10"/>
          </p:nvPr>
        </p:nvSpPr>
        <p:spPr/>
        <p:txBody>
          <a:bodyPr/>
          <a:lstStyle/>
          <a:p>
            <a:fld id="{350F0BDE-A098-4677-8012-0DFFD6B90804}" type="slidenum">
              <a:rPr lang="zh-CN" altLang="en-US" smtClean="0"/>
              <a:t>43</a:t>
            </a:fld>
            <a:endParaRPr lang="zh-CN" altLang="en-US"/>
          </a:p>
        </p:txBody>
      </p:sp>
    </p:spTree>
    <p:extLst>
      <p:ext uri="{BB962C8B-B14F-4D97-AF65-F5344CB8AC3E}">
        <p14:creationId xmlns:p14="http://schemas.microsoft.com/office/powerpoint/2010/main" val="1340653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中国古代官吏制度就是典型的分而治之的思想。巫马是负责治疗马病的官职。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周礼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谓夏官司马所属有巫马，设下士二人，医四人，以下有府、史、贾、徒等人员。掌治马病。</a:t>
            </a:r>
            <a:endParaRPr lang="zh-CN" altLang="en-US"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350F0BDE-A098-4677-8012-0DFFD6B90804}" type="slidenum">
              <a:rPr lang="zh-CN" altLang="en-US" smtClean="0"/>
              <a:t>44</a:t>
            </a:fld>
            <a:endParaRPr lang="zh-CN" altLang="en-US"/>
          </a:p>
        </p:txBody>
      </p:sp>
    </p:spTree>
    <p:extLst>
      <p:ext uri="{BB962C8B-B14F-4D97-AF65-F5344CB8AC3E}">
        <p14:creationId xmlns:p14="http://schemas.microsoft.com/office/powerpoint/2010/main" val="278233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获奖者最多的领域就是编译理论技术领域以及与之紧密相关的程序设计语言领域</a:t>
            </a:r>
            <a:r>
              <a:rPr lang="en-US" altLang="zh-CN" sz="1200"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1966</a:t>
            </a:r>
            <a:r>
              <a:rPr lang="zh-CN" altLang="en-US" dirty="0">
                <a:latin typeface="微软雅黑" panose="020B0503020204020204" pitchFamily="34" charset="-122"/>
                <a:ea typeface="微软雅黑" panose="020B0503020204020204" pitchFamily="34" charset="-122"/>
              </a:rPr>
              <a:t>年图灵奖获得者</a:t>
            </a:r>
          </a:p>
          <a:p>
            <a:endParaRPr lang="zh-CN" altLang="en-US" sz="12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350F0BDE-A098-4677-8012-0DFFD6B90804}" type="slidenum">
              <a:rPr lang="zh-CN" altLang="en-US" smtClean="0"/>
              <a:t>9</a:t>
            </a:fld>
            <a:endParaRPr lang="zh-CN" altLang="en-US"/>
          </a:p>
        </p:txBody>
      </p:sp>
    </p:spTree>
    <p:extLst>
      <p:ext uri="{BB962C8B-B14F-4D97-AF65-F5344CB8AC3E}">
        <p14:creationId xmlns:p14="http://schemas.microsoft.com/office/powerpoint/2010/main" val="2932124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姚期智，</a:t>
            </a:r>
            <a:r>
              <a:rPr lang="en-US" altLang="zh-CN" dirty="0">
                <a:latin typeface="微软雅黑" panose="020B0503020204020204" pitchFamily="34" charset="-122"/>
                <a:ea typeface="微软雅黑" panose="020B0503020204020204" pitchFamily="34" charset="-122"/>
              </a:rPr>
              <a:t>1946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日出生于中国上海，计算机科学专家，</a:t>
            </a:r>
            <a:r>
              <a:rPr lang="en-US" altLang="zh-CN" dirty="0">
                <a:latin typeface="微软雅黑" panose="020B0503020204020204" pitchFamily="34" charset="-122"/>
                <a:ea typeface="微软雅黑" panose="020B0503020204020204" pitchFamily="34" charset="-122"/>
              </a:rPr>
              <a:t>2000</a:t>
            </a:r>
            <a:r>
              <a:rPr lang="zh-CN" altLang="en-US" dirty="0">
                <a:latin typeface="微软雅黑" panose="020B0503020204020204" pitchFamily="34" charset="-122"/>
                <a:ea typeface="微软雅黑" panose="020B0503020204020204" pitchFamily="34" charset="-122"/>
              </a:rPr>
              <a:t>年图灵奖获得者，</a:t>
            </a:r>
            <a:r>
              <a:rPr lang="en-US" altLang="zh-CN" sz="1200" b="0" i="0" kern="1200" dirty="0">
                <a:solidFill>
                  <a:schemeClr val="tx1"/>
                </a:solidFill>
                <a:effectLst/>
                <a:latin typeface="+mn-lt"/>
                <a:ea typeface="+mn-ea"/>
                <a:cs typeface="+mn-cs"/>
              </a:rPr>
              <a:t>2016</a:t>
            </a:r>
            <a:r>
              <a:rPr lang="zh-CN" altLang="en-US" sz="1200" b="0" i="0" kern="1200" dirty="0">
                <a:solidFill>
                  <a:schemeClr val="tx1"/>
                </a:solidFill>
                <a:effectLst/>
                <a:latin typeface="+mn-lt"/>
                <a:ea typeface="+mn-ea"/>
                <a:cs typeface="+mn-cs"/>
              </a:rPr>
              <a:t>年放弃美国国籍成为中国公民</a:t>
            </a:r>
            <a:r>
              <a:rPr lang="zh-CN" altLang="en-US" sz="1200" b="0" i="0" u="none" strike="noStrike"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 ，正式转为中国科学院院士。显示中国特色社会主义的道路自信。</a:t>
            </a:r>
            <a:endParaRPr lang="zh-CN" altLang="en-US" dirty="0">
              <a:latin typeface="微软雅黑" panose="020B0503020204020204" pitchFamily="34" charset="-122"/>
              <a:ea typeface="微软雅黑" panose="020B0503020204020204" pitchFamily="34" charset="-122"/>
            </a:endParaRPr>
          </a:p>
          <a:p>
            <a:endParaRPr lang="zh-CN" altLang="en-US"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350F0BDE-A098-4677-8012-0DFFD6B90804}" type="slidenum">
              <a:rPr lang="zh-CN" altLang="en-US" smtClean="0"/>
              <a:t>10</a:t>
            </a:fld>
            <a:endParaRPr lang="zh-CN" altLang="en-US"/>
          </a:p>
        </p:txBody>
      </p:sp>
    </p:spTree>
    <p:extLst>
      <p:ext uri="{BB962C8B-B14F-4D97-AF65-F5344CB8AC3E}">
        <p14:creationId xmlns:p14="http://schemas.microsoft.com/office/powerpoint/2010/main" val="1141555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50AD5D-890F-4ADC-829E-96AA52C34433}" type="slidenum">
              <a:rPr lang="zh-CN" altLang="en-US" smtClean="0"/>
              <a:t>28</a:t>
            </a:fld>
            <a:endParaRPr lang="zh-CN" altLang="en-US"/>
          </a:p>
        </p:txBody>
      </p:sp>
    </p:spTree>
    <p:extLst>
      <p:ext uri="{BB962C8B-B14F-4D97-AF65-F5344CB8AC3E}">
        <p14:creationId xmlns:p14="http://schemas.microsoft.com/office/powerpoint/2010/main" val="261845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50AD5D-890F-4ADC-829E-96AA52C34433}" type="slidenum">
              <a:rPr lang="zh-CN" altLang="en-US" smtClean="0"/>
              <a:t>37</a:t>
            </a:fld>
            <a:endParaRPr lang="zh-CN" altLang="en-US"/>
          </a:p>
        </p:txBody>
      </p:sp>
    </p:spTree>
    <p:extLst>
      <p:ext uri="{BB962C8B-B14F-4D97-AF65-F5344CB8AC3E}">
        <p14:creationId xmlns:p14="http://schemas.microsoft.com/office/powerpoint/2010/main" val="38199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90204" pitchFamily="34" charset="0"/>
              <a:buNone/>
            </a:pPr>
            <a:r>
              <a:rPr lang="en-US" altLang="zh-CN" dirty="0">
                <a:latin typeface="微软雅黑" panose="020B0503020204020204" pitchFamily="34" charset="-122"/>
                <a:ea typeface="微软雅黑" panose="020B0503020204020204" pitchFamily="34" charset="-122"/>
              </a:rPr>
              <a:t>2006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月，美国卡内基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梅隆大学计算机科学系主任周以真（</a:t>
            </a:r>
            <a:r>
              <a:rPr lang="en-US" altLang="zh-CN" dirty="0">
                <a:latin typeface="微软雅黑" panose="020B0503020204020204" pitchFamily="34" charset="-122"/>
                <a:ea typeface="微软雅黑" panose="020B0503020204020204" pitchFamily="34" charset="-122"/>
              </a:rPr>
              <a:t>Jeannette M. Wing</a:t>
            </a:r>
            <a:r>
              <a:rPr lang="zh-CN" altLang="en-US" dirty="0">
                <a:latin typeface="微软雅黑" panose="020B0503020204020204" pitchFamily="34" charset="-122"/>
                <a:ea typeface="微软雅黑" panose="020B0503020204020204" pitchFamily="34" charset="-122"/>
              </a:rPr>
              <a:t>）教授在美国计算机权威期刊</a:t>
            </a:r>
            <a:r>
              <a:rPr lang="en-US" altLang="zh-CN" dirty="0">
                <a:latin typeface="微软雅黑" panose="020B0503020204020204" pitchFamily="34" charset="-122"/>
                <a:ea typeface="微软雅黑" panose="020B0503020204020204" pitchFamily="34" charset="-122"/>
              </a:rPr>
              <a:t>《Communications of the ACM》</a:t>
            </a:r>
            <a:r>
              <a:rPr lang="zh-CN" altLang="en-US" dirty="0">
                <a:latin typeface="微软雅黑" panose="020B0503020204020204" pitchFamily="34" charset="-122"/>
                <a:ea typeface="微软雅黑" panose="020B0503020204020204" pitchFamily="34" charset="-122"/>
              </a:rPr>
              <a:t>杂志上给出，并定义的计算思维（</a:t>
            </a:r>
            <a:r>
              <a:rPr lang="en-US" altLang="zh-CN" dirty="0">
                <a:latin typeface="微软雅黑" panose="020B0503020204020204" pitchFamily="34" charset="-122"/>
                <a:ea typeface="微软雅黑" panose="020B0503020204020204" pitchFamily="34" charset="-122"/>
              </a:rPr>
              <a:t>Computational Thinking</a:t>
            </a:r>
            <a:r>
              <a:rPr lang="zh-CN" altLang="en-US" dirty="0">
                <a:latin typeface="微软雅黑" panose="020B0503020204020204" pitchFamily="34" charset="-122"/>
                <a:ea typeface="微软雅黑" panose="020B0503020204020204" pitchFamily="34" charset="-122"/>
              </a:rPr>
              <a:t>）。周教授认为：计算思维是运用计算机科学的基础概念进行问题求解、系统设计、以及人类行为理解等涵盖计算机科学之广度的一系列思维活动。</a:t>
            </a:r>
            <a:r>
              <a:rPr lang="zh-CN" altLang="zh-CN" sz="1200" dirty="0">
                <a:latin typeface="微软雅黑" panose="020B0503020204020204" pitchFamily="34" charset="-122"/>
                <a:ea typeface="微软雅黑" panose="020B0503020204020204" pitchFamily="34" charset="-122"/>
              </a:rPr>
              <a:t>计算思维通过约简、嵌入、转化和仿真等方法，把一个看来困难的问题重新阐释成一个我们知道问题怎样解决的方法</a:t>
            </a:r>
            <a:r>
              <a:rPr lang="zh-CN" altLang="en-US" sz="1200" dirty="0">
                <a:latin typeface="微软雅黑" panose="020B0503020204020204" pitchFamily="34" charset="-122"/>
                <a:ea typeface="微软雅黑" panose="020B0503020204020204" pitchFamily="34" charset="-122"/>
              </a:rPr>
              <a:t>。包括了递归、问题分解、自动化、抽象、等价转换、权衡等方法。</a:t>
            </a:r>
            <a:endParaRPr lang="zh-CN"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微软雅黑" panose="020B0503020204020204" pitchFamily="34" charset="-122"/>
              <a:ea typeface="微软雅黑" panose="020B0503020204020204" pitchFamily="34" charset="-122"/>
            </a:endParaRPr>
          </a:p>
          <a:p>
            <a:endParaRPr lang="zh-CN" altLang="en-US"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350F0BDE-A098-4677-8012-0DFFD6B90804}" type="slidenum">
              <a:rPr lang="zh-CN" altLang="en-US" smtClean="0"/>
              <a:t>39</a:t>
            </a:fld>
            <a:endParaRPr lang="zh-CN" altLang="en-US"/>
          </a:p>
        </p:txBody>
      </p:sp>
    </p:spTree>
    <p:extLst>
      <p:ext uri="{BB962C8B-B14F-4D97-AF65-F5344CB8AC3E}">
        <p14:creationId xmlns:p14="http://schemas.microsoft.com/office/powerpoint/2010/main" val="2869150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编译程序的功能是将高级程序设计语言编写的源程序等价翻译成汇编语言或机器语言编写的目标程序，大致可以分为词法分析、语法分析、语义分析和中间代码生成、代码优化、目标代码生成、信息表管理、错误检查和处理几部分。</a:t>
            </a:r>
            <a:endParaRPr lang="zh-CN" altLang="en-US" dirty="0">
              <a:latin typeface="微软雅黑" panose="020B0503020204020204" pitchFamily="34" charset="-122"/>
              <a:ea typeface="微软雅黑" panose="020B0503020204020204" pitchFamily="34" charset="-122"/>
            </a:endParaRPr>
          </a:p>
          <a:p>
            <a:endParaRPr lang="zh-CN" altLang="en-US"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350F0BDE-A098-4677-8012-0DFFD6B90804}" type="slidenum">
              <a:rPr lang="zh-CN" altLang="en-US" smtClean="0"/>
              <a:t>40</a:t>
            </a:fld>
            <a:endParaRPr lang="zh-CN" altLang="en-US"/>
          </a:p>
        </p:txBody>
      </p:sp>
    </p:spTree>
    <p:extLst>
      <p:ext uri="{BB962C8B-B14F-4D97-AF65-F5344CB8AC3E}">
        <p14:creationId xmlns:p14="http://schemas.microsoft.com/office/powerpoint/2010/main" val="1804562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图中给出了计算思维和编译过程的组成部分的简单对应关系，后续学习中会详细阐述，下面我们举几个简单的例子。</a:t>
            </a:r>
          </a:p>
        </p:txBody>
      </p:sp>
      <p:sp>
        <p:nvSpPr>
          <p:cNvPr id="4" name="灯片编号占位符 3"/>
          <p:cNvSpPr>
            <a:spLocks noGrp="1"/>
          </p:cNvSpPr>
          <p:nvPr>
            <p:ph type="sldNum" sz="quarter" idx="10"/>
          </p:nvPr>
        </p:nvSpPr>
        <p:spPr/>
        <p:txBody>
          <a:bodyPr/>
          <a:lstStyle/>
          <a:p>
            <a:fld id="{350F0BDE-A098-4677-8012-0DFFD6B90804}" type="slidenum">
              <a:rPr lang="zh-CN" altLang="en-US" smtClean="0"/>
              <a:t>41</a:t>
            </a:fld>
            <a:endParaRPr lang="zh-CN" altLang="en-US"/>
          </a:p>
        </p:txBody>
      </p:sp>
    </p:spTree>
    <p:extLst>
      <p:ext uri="{BB962C8B-B14F-4D97-AF65-F5344CB8AC3E}">
        <p14:creationId xmlns:p14="http://schemas.microsoft.com/office/powerpoint/2010/main" val="144358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这是编译原理课程中会学到的一些算法与计算思维的对应关系，后续学习会具体阐述。</a:t>
            </a:r>
          </a:p>
        </p:txBody>
      </p:sp>
      <p:sp>
        <p:nvSpPr>
          <p:cNvPr id="4" name="灯片编号占位符 3"/>
          <p:cNvSpPr>
            <a:spLocks noGrp="1"/>
          </p:cNvSpPr>
          <p:nvPr>
            <p:ph type="sldNum" sz="quarter" idx="10"/>
          </p:nvPr>
        </p:nvSpPr>
        <p:spPr/>
        <p:txBody>
          <a:bodyPr/>
          <a:lstStyle/>
          <a:p>
            <a:fld id="{350F0BDE-A098-4677-8012-0DFFD6B90804}" type="slidenum">
              <a:rPr lang="zh-CN" altLang="en-US" smtClean="0"/>
              <a:t>42</a:t>
            </a:fld>
            <a:endParaRPr lang="zh-CN" altLang="en-US"/>
          </a:p>
        </p:txBody>
      </p:sp>
    </p:spTree>
    <p:extLst>
      <p:ext uri="{BB962C8B-B14F-4D97-AF65-F5344CB8AC3E}">
        <p14:creationId xmlns:p14="http://schemas.microsoft.com/office/powerpoint/2010/main" val="1488131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2F9B9-E20A-40ED-9C8B-B2C00B58678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C39BB9-26D6-4D41-A3CC-25EEFE63DF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2BEEB9E-9825-4747-B3AE-250BB90A66ED}"/>
              </a:ext>
            </a:extLst>
          </p:cNvPr>
          <p:cNvSpPr>
            <a:spLocks noGrp="1"/>
          </p:cNvSpPr>
          <p:nvPr>
            <p:ph type="dt" sz="half" idx="10"/>
          </p:nvPr>
        </p:nvSpPr>
        <p:spPr/>
        <p:txBody>
          <a:bodyPr/>
          <a:lstStyle/>
          <a:p>
            <a:fld id="{7D0D23FF-B8C7-4D26-8EDA-90392672A014}" type="datetimeFigureOut">
              <a:rPr lang="zh-CN" altLang="en-US" smtClean="0"/>
              <a:t>2023/2/27</a:t>
            </a:fld>
            <a:endParaRPr lang="zh-CN" altLang="en-US"/>
          </a:p>
        </p:txBody>
      </p:sp>
      <p:sp>
        <p:nvSpPr>
          <p:cNvPr id="5" name="页脚占位符 4">
            <a:extLst>
              <a:ext uri="{FF2B5EF4-FFF2-40B4-BE49-F238E27FC236}">
                <a16:creationId xmlns:a16="http://schemas.microsoft.com/office/drawing/2014/main" id="{5164B18A-78D9-460F-81A2-7E0EF5892B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481300-4E73-4FE7-BA98-B6729DB4A9B7}"/>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497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84ACB-9688-404B-8273-A827571A5D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FFFB9A-8AE1-4569-9A3B-9072B828C8C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CBD44AB-F733-48C8-B952-FAF276BE6FCB}"/>
              </a:ext>
            </a:extLst>
          </p:cNvPr>
          <p:cNvSpPr>
            <a:spLocks noGrp="1"/>
          </p:cNvSpPr>
          <p:nvPr>
            <p:ph type="dt" sz="half" idx="10"/>
          </p:nvPr>
        </p:nvSpPr>
        <p:spPr/>
        <p:txBody>
          <a:bodyPr/>
          <a:lstStyle/>
          <a:p>
            <a:fld id="{7D0D23FF-B8C7-4D26-8EDA-90392672A014}" type="datetimeFigureOut">
              <a:rPr lang="zh-CN" altLang="en-US" smtClean="0"/>
              <a:t>2023/2/27</a:t>
            </a:fld>
            <a:endParaRPr lang="zh-CN" altLang="en-US"/>
          </a:p>
        </p:txBody>
      </p:sp>
      <p:sp>
        <p:nvSpPr>
          <p:cNvPr id="5" name="页脚占位符 4">
            <a:extLst>
              <a:ext uri="{FF2B5EF4-FFF2-40B4-BE49-F238E27FC236}">
                <a16:creationId xmlns:a16="http://schemas.microsoft.com/office/drawing/2014/main" id="{0E48BCB6-D079-480C-A382-CF435E349F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010B84-E360-49BB-9CDB-4D69566B21DB}"/>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394640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F7D337-A83D-4D38-AAED-E980ACB560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B8EB04-7835-49B3-B806-65E84765BC9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368BFF2-19D0-4733-823D-05D9D46E896A}"/>
              </a:ext>
            </a:extLst>
          </p:cNvPr>
          <p:cNvSpPr>
            <a:spLocks noGrp="1"/>
          </p:cNvSpPr>
          <p:nvPr>
            <p:ph type="dt" sz="half" idx="10"/>
          </p:nvPr>
        </p:nvSpPr>
        <p:spPr/>
        <p:txBody>
          <a:bodyPr/>
          <a:lstStyle/>
          <a:p>
            <a:fld id="{7D0D23FF-B8C7-4D26-8EDA-90392672A014}" type="datetimeFigureOut">
              <a:rPr lang="zh-CN" altLang="en-US" smtClean="0"/>
              <a:t>2023/2/27</a:t>
            </a:fld>
            <a:endParaRPr lang="zh-CN" altLang="en-US"/>
          </a:p>
        </p:txBody>
      </p:sp>
      <p:sp>
        <p:nvSpPr>
          <p:cNvPr id="5" name="页脚占位符 4">
            <a:extLst>
              <a:ext uri="{FF2B5EF4-FFF2-40B4-BE49-F238E27FC236}">
                <a16:creationId xmlns:a16="http://schemas.microsoft.com/office/drawing/2014/main" id="{E2C66646-AFA6-4291-93F2-1F2BF085BB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3319F7-BB88-456F-AEF7-532AD9559E36}"/>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1145176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页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D185CA0-26A6-4379-9AD2-B056DCB0B921}"/>
              </a:ext>
            </a:extLst>
          </p:cNvPr>
          <p:cNvSpPr/>
          <p:nvPr userDrawn="1"/>
        </p:nvSpPr>
        <p:spPr>
          <a:xfrm>
            <a:off x="0" y="1"/>
            <a:ext cx="12192000" cy="864000"/>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8935FAA-7FE0-49DB-881B-9375EAFFCC88}"/>
              </a:ext>
            </a:extLst>
          </p:cNvPr>
          <p:cNvSpPr/>
          <p:nvPr userDrawn="1"/>
        </p:nvSpPr>
        <p:spPr>
          <a:xfrm>
            <a:off x="0" y="0"/>
            <a:ext cx="58189" cy="864000"/>
          </a:xfrm>
          <a:prstGeom prst="rect">
            <a:avLst/>
          </a:prstGeom>
          <a:solidFill>
            <a:srgbClr val="007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a:extLst>
              <a:ext uri="{FF2B5EF4-FFF2-40B4-BE49-F238E27FC236}">
                <a16:creationId xmlns:a16="http://schemas.microsoft.com/office/drawing/2014/main" id="{9CE2513A-D2D8-4265-A943-25A22E9DCC84}"/>
              </a:ext>
            </a:extLst>
          </p:cNvPr>
          <p:cNvSpPr>
            <a:spLocks noGrp="1"/>
          </p:cNvSpPr>
          <p:nvPr>
            <p:ph type="title" hasCustomPrompt="1"/>
          </p:nvPr>
        </p:nvSpPr>
        <p:spPr>
          <a:xfrm>
            <a:off x="346453" y="162000"/>
            <a:ext cx="9339094" cy="540000"/>
          </a:xfrm>
          <a:prstGeom prst="rect">
            <a:avLst/>
          </a:prstGeom>
        </p:spPr>
        <p:txBody>
          <a:bodyPr anchor="ctr"/>
          <a:lstStyle>
            <a:lvl1pPr>
              <a:lnSpc>
                <a:spcPct val="100000"/>
              </a:lnSpc>
              <a:defRPr sz="2800" b="1">
                <a:solidFill>
                  <a:srgbClr val="0078B4"/>
                </a:solidFill>
              </a:defRPr>
            </a:lvl1pPr>
          </a:lstStyle>
          <a:p>
            <a:r>
              <a:rPr lang="zh-CN" altLang="en-US" dirty="0"/>
              <a:t>单击此处编辑标题</a:t>
            </a:r>
          </a:p>
        </p:txBody>
      </p:sp>
      <p:sp>
        <p:nvSpPr>
          <p:cNvPr id="10" name="图片占位符 4">
            <a:extLst>
              <a:ext uri="{FF2B5EF4-FFF2-40B4-BE49-F238E27FC236}">
                <a16:creationId xmlns:a16="http://schemas.microsoft.com/office/drawing/2014/main" id="{CF54297C-AAA9-4E25-87DD-6F8E0CA5F8D3}"/>
              </a:ext>
            </a:extLst>
          </p:cNvPr>
          <p:cNvSpPr>
            <a:spLocks noGrp="1"/>
          </p:cNvSpPr>
          <p:nvPr>
            <p:ph type="pic" sz="quarter" idx="10" hasCustomPrompt="1"/>
          </p:nvPr>
        </p:nvSpPr>
        <p:spPr>
          <a:xfrm>
            <a:off x="9790322" y="163246"/>
            <a:ext cx="2160000" cy="540000"/>
          </a:xfrm>
          <a:prstGeom prst="rect">
            <a:avLst/>
          </a:prstGeom>
        </p:spPr>
        <p:txBody>
          <a:bodyPr anchor="ctr"/>
          <a:lstStyle>
            <a:lvl1pPr marL="0" indent="0" algn="l">
              <a:buNone/>
              <a:defRPr sz="1600">
                <a:solidFill>
                  <a:srgbClr val="999999"/>
                </a:solidFill>
              </a:defRPr>
            </a:lvl1pPr>
          </a:lstStyle>
          <a:p>
            <a:r>
              <a:rPr lang="zh-CN" altLang="en-US" dirty="0"/>
              <a:t>点击添加</a:t>
            </a:r>
            <a:r>
              <a:rPr lang="en-US" altLang="zh-CN" dirty="0"/>
              <a:t>logo</a:t>
            </a:r>
            <a:endParaRPr lang="zh-CN" altLang="en-US" dirty="0"/>
          </a:p>
        </p:txBody>
      </p:sp>
      <p:sp>
        <p:nvSpPr>
          <p:cNvPr id="11" name="文本框 10">
            <a:extLst>
              <a:ext uri="{FF2B5EF4-FFF2-40B4-BE49-F238E27FC236}">
                <a16:creationId xmlns:a16="http://schemas.microsoft.com/office/drawing/2014/main" id="{7C4B5ECA-0DE5-434E-9ADB-EF20519F4238}"/>
              </a:ext>
            </a:extLst>
          </p:cNvPr>
          <p:cNvSpPr txBox="1"/>
          <p:nvPr userDrawn="1"/>
        </p:nvSpPr>
        <p:spPr>
          <a:xfrm>
            <a:off x="9790322" y="-287708"/>
            <a:ext cx="2160000" cy="246221"/>
          </a:xfrm>
          <a:prstGeom prst="rect">
            <a:avLst/>
          </a:prstGeom>
          <a:noFill/>
        </p:spPr>
        <p:txBody>
          <a:bodyPr wrap="square" rtlCol="0">
            <a:spAutoFit/>
          </a:bodyPr>
          <a:lstStyle/>
          <a:p>
            <a:pPr algn="l"/>
            <a:r>
              <a:rPr lang="zh-CN" altLang="en-US" sz="1000" b="0" i="0" dirty="0">
                <a:solidFill>
                  <a:srgbClr val="666666"/>
                </a:solidFill>
              </a:rPr>
              <a:t>点击此处可添加</a:t>
            </a:r>
            <a:r>
              <a:rPr lang="en-US" altLang="zh-CN" sz="1000" b="0" i="0" dirty="0">
                <a:solidFill>
                  <a:srgbClr val="666666"/>
                </a:solidFill>
              </a:rPr>
              <a:t>logo</a:t>
            </a:r>
            <a:r>
              <a:rPr lang="zh-CN" altLang="en-US" sz="1000" b="0" i="0" dirty="0">
                <a:solidFill>
                  <a:srgbClr val="666666"/>
                </a:solidFill>
              </a:rPr>
              <a:t>，不用可删除</a:t>
            </a:r>
            <a:endParaRPr lang="en-US" altLang="zh-CN" sz="1000" b="0" i="0" dirty="0">
              <a:solidFill>
                <a:srgbClr val="666666"/>
              </a:solidFill>
            </a:endParaRPr>
          </a:p>
        </p:txBody>
      </p:sp>
      <p:sp>
        <p:nvSpPr>
          <p:cNvPr id="12" name="文本框 11">
            <a:extLst>
              <a:ext uri="{FF2B5EF4-FFF2-40B4-BE49-F238E27FC236}">
                <a16:creationId xmlns:a16="http://schemas.microsoft.com/office/drawing/2014/main" id="{140678B4-9E6C-4D19-A43E-20944606B580}"/>
              </a:ext>
            </a:extLst>
          </p:cNvPr>
          <p:cNvSpPr txBox="1"/>
          <p:nvPr userDrawn="1"/>
        </p:nvSpPr>
        <p:spPr>
          <a:xfrm>
            <a:off x="12192000" y="162000"/>
            <a:ext cx="1359860" cy="707886"/>
          </a:xfrm>
          <a:prstGeom prst="rect">
            <a:avLst/>
          </a:prstGeom>
          <a:noFill/>
        </p:spPr>
        <p:txBody>
          <a:bodyPr wrap="square" rtlCol="0">
            <a:spAutoFit/>
          </a:bodyPr>
          <a:lstStyle/>
          <a:p>
            <a:pPr algn="l"/>
            <a:r>
              <a:rPr lang="zh-CN" altLang="en-US" sz="1000" b="0" i="0" dirty="0">
                <a:solidFill>
                  <a:srgbClr val="666666"/>
                </a:solidFill>
              </a:rPr>
              <a:t>标题文本：微软雅黑，</a:t>
            </a:r>
            <a:r>
              <a:rPr lang="en-US" altLang="zh-CN" sz="1000" b="0" i="0" dirty="0">
                <a:solidFill>
                  <a:srgbClr val="666666"/>
                </a:solidFill>
              </a:rPr>
              <a:t>28</a:t>
            </a:r>
            <a:r>
              <a:rPr lang="zh-CN" altLang="en-US" sz="1000" b="0" i="0" dirty="0">
                <a:solidFill>
                  <a:srgbClr val="666666"/>
                </a:solidFill>
              </a:rPr>
              <a:t>号，加粗，过长可适当缩小字体，尽量一行</a:t>
            </a:r>
            <a:endParaRPr lang="en-US" altLang="zh-CN" sz="1000" b="0" i="0" dirty="0">
              <a:solidFill>
                <a:srgbClr val="666666"/>
              </a:solidFill>
            </a:endParaRPr>
          </a:p>
        </p:txBody>
      </p:sp>
      <p:sp>
        <p:nvSpPr>
          <p:cNvPr id="13" name="文本框 12">
            <a:extLst>
              <a:ext uri="{FF2B5EF4-FFF2-40B4-BE49-F238E27FC236}">
                <a16:creationId xmlns:a16="http://schemas.microsoft.com/office/drawing/2014/main" id="{052F0AF0-7389-4949-A7CD-F147FA7E6EE6}"/>
              </a:ext>
            </a:extLst>
          </p:cNvPr>
          <p:cNvSpPr txBox="1"/>
          <p:nvPr userDrawn="1"/>
        </p:nvSpPr>
        <p:spPr>
          <a:xfrm>
            <a:off x="12192000" y="1268759"/>
            <a:ext cx="1359860" cy="2862322"/>
          </a:xfrm>
          <a:prstGeom prst="rect">
            <a:avLst/>
          </a:prstGeom>
          <a:noFill/>
        </p:spPr>
        <p:txBody>
          <a:bodyPr wrap="square" rtlCol="0">
            <a:spAutoFit/>
          </a:bodyPr>
          <a:lstStyle/>
          <a:p>
            <a:pPr algn="l"/>
            <a:r>
              <a:rPr lang="zh-CN" altLang="en-US" sz="1000" b="0" i="0" dirty="0">
                <a:solidFill>
                  <a:srgbClr val="666666"/>
                </a:solidFill>
              </a:rPr>
              <a:t>正文一级：微软雅黑，</a:t>
            </a:r>
            <a:r>
              <a:rPr lang="en-US" altLang="zh-CN" sz="1000" b="0" i="0" dirty="0">
                <a:solidFill>
                  <a:srgbClr val="666666"/>
                </a:solidFill>
              </a:rPr>
              <a:t>16</a:t>
            </a:r>
            <a:r>
              <a:rPr lang="zh-CN" altLang="en-US" sz="1000" b="0" i="0" dirty="0">
                <a:solidFill>
                  <a:srgbClr val="666666"/>
                </a:solidFill>
              </a:rPr>
              <a:t>号，</a:t>
            </a:r>
            <a:r>
              <a:rPr lang="en-US" altLang="zh-CN" sz="1000" b="0" i="0" dirty="0">
                <a:solidFill>
                  <a:srgbClr val="666666"/>
                </a:solidFill>
              </a:rPr>
              <a:t>1.5</a:t>
            </a:r>
            <a:r>
              <a:rPr lang="zh-CN" altLang="en-US" sz="1000" b="0" i="0" dirty="0">
                <a:solidFill>
                  <a:srgbClr val="666666"/>
                </a:solidFill>
              </a:rPr>
              <a:t>倍行距，文字过多可适当缩小字体或行距，保证页面协调。</a:t>
            </a:r>
            <a:endParaRPr lang="en-US" altLang="zh-CN" sz="1000" b="0" i="0" dirty="0">
              <a:solidFill>
                <a:srgbClr val="666666"/>
              </a:solidFill>
            </a:endParaRPr>
          </a:p>
          <a:p>
            <a:pPr algn="l"/>
            <a:endParaRPr lang="en-US" altLang="zh-CN" sz="1000" b="0" i="0" dirty="0">
              <a:solidFill>
                <a:srgbClr val="66666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i="0" dirty="0">
                <a:solidFill>
                  <a:srgbClr val="666666"/>
                </a:solidFill>
              </a:rPr>
              <a:t>正文次级：微软雅黑，</a:t>
            </a:r>
            <a:r>
              <a:rPr lang="en-US" altLang="zh-CN" sz="1000" b="0" i="0" dirty="0">
                <a:solidFill>
                  <a:srgbClr val="666666"/>
                </a:solidFill>
              </a:rPr>
              <a:t>14</a:t>
            </a:r>
            <a:r>
              <a:rPr lang="zh-CN" altLang="en-US" sz="1000" b="0" i="0" dirty="0">
                <a:solidFill>
                  <a:srgbClr val="666666"/>
                </a:solidFill>
              </a:rPr>
              <a:t>号，</a:t>
            </a:r>
            <a:r>
              <a:rPr lang="en-US" altLang="zh-CN" sz="1000" b="0" i="0" dirty="0">
                <a:solidFill>
                  <a:srgbClr val="666666"/>
                </a:solidFill>
              </a:rPr>
              <a:t>1.5</a:t>
            </a:r>
            <a:r>
              <a:rPr lang="zh-CN" altLang="en-US" sz="1000" b="0" i="0" dirty="0">
                <a:solidFill>
                  <a:srgbClr val="666666"/>
                </a:solidFill>
              </a:rPr>
              <a:t>倍行距，文字过多可适当缩小字体或行距，保证页面协调。</a:t>
            </a:r>
            <a:endParaRPr lang="en-US" altLang="zh-CN" sz="1000" b="0" i="0" dirty="0">
              <a:solidFill>
                <a:srgbClr val="66666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b="0" i="0" dirty="0">
              <a:solidFill>
                <a:srgbClr val="66666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i="0" dirty="0">
                <a:solidFill>
                  <a:srgbClr val="666666"/>
                </a:solidFill>
              </a:rPr>
              <a:t>图片：清晰度高，等比缩放，不要拉伸</a:t>
            </a:r>
            <a:endParaRPr lang="en-US" altLang="zh-CN" sz="1000" b="0" i="0" dirty="0">
              <a:solidFill>
                <a:srgbClr val="66666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b="0" i="0" dirty="0">
              <a:solidFill>
                <a:srgbClr val="66666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i="0" dirty="0">
                <a:solidFill>
                  <a:srgbClr val="666666"/>
                </a:solidFill>
              </a:rPr>
              <a:t>配色：可从左边色块吸取，尽量避免饱和度过高</a:t>
            </a:r>
            <a:endParaRPr lang="en-US" altLang="zh-CN" sz="1000" b="0" i="0" dirty="0">
              <a:solidFill>
                <a:srgbClr val="666666"/>
              </a:solidFill>
            </a:endParaRPr>
          </a:p>
        </p:txBody>
      </p:sp>
    </p:spTree>
    <p:extLst>
      <p:ext uri="{BB962C8B-B14F-4D97-AF65-F5344CB8AC3E}">
        <p14:creationId xmlns:p14="http://schemas.microsoft.com/office/powerpoint/2010/main" val="59685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E9412-3721-4D8F-AB33-EA1433932E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77A446-A6D9-4221-92AE-F2DC17DEE16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F94790-0675-4AE6-A264-DCF4501E4E5B}"/>
              </a:ext>
            </a:extLst>
          </p:cNvPr>
          <p:cNvSpPr>
            <a:spLocks noGrp="1"/>
          </p:cNvSpPr>
          <p:nvPr>
            <p:ph type="dt" sz="half" idx="10"/>
          </p:nvPr>
        </p:nvSpPr>
        <p:spPr/>
        <p:txBody>
          <a:bodyPr/>
          <a:lstStyle/>
          <a:p>
            <a:fld id="{7D0D23FF-B8C7-4D26-8EDA-90392672A014}" type="datetimeFigureOut">
              <a:rPr lang="zh-CN" altLang="en-US" smtClean="0"/>
              <a:t>2023/2/27</a:t>
            </a:fld>
            <a:endParaRPr lang="zh-CN" altLang="en-US"/>
          </a:p>
        </p:txBody>
      </p:sp>
      <p:sp>
        <p:nvSpPr>
          <p:cNvPr id="5" name="页脚占位符 4">
            <a:extLst>
              <a:ext uri="{FF2B5EF4-FFF2-40B4-BE49-F238E27FC236}">
                <a16:creationId xmlns:a16="http://schemas.microsoft.com/office/drawing/2014/main" id="{DBF6B963-AEC8-486F-9C71-3CB82C1185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1C0287-D494-4709-9C91-61B543C0433D}"/>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201389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B23F0-C060-492B-A539-260AE71841E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2B3CD9-9D7F-4A4E-BFAD-86F2454DAF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D46A826-F02E-44A6-8A71-E14C4169FAC0}"/>
              </a:ext>
            </a:extLst>
          </p:cNvPr>
          <p:cNvSpPr>
            <a:spLocks noGrp="1"/>
          </p:cNvSpPr>
          <p:nvPr>
            <p:ph type="dt" sz="half" idx="10"/>
          </p:nvPr>
        </p:nvSpPr>
        <p:spPr/>
        <p:txBody>
          <a:bodyPr/>
          <a:lstStyle/>
          <a:p>
            <a:fld id="{7D0D23FF-B8C7-4D26-8EDA-90392672A014}" type="datetimeFigureOut">
              <a:rPr lang="zh-CN" altLang="en-US" smtClean="0"/>
              <a:t>2023/2/27</a:t>
            </a:fld>
            <a:endParaRPr lang="zh-CN" altLang="en-US"/>
          </a:p>
        </p:txBody>
      </p:sp>
      <p:sp>
        <p:nvSpPr>
          <p:cNvPr id="5" name="页脚占位符 4">
            <a:extLst>
              <a:ext uri="{FF2B5EF4-FFF2-40B4-BE49-F238E27FC236}">
                <a16:creationId xmlns:a16="http://schemas.microsoft.com/office/drawing/2014/main" id="{DA21D287-F7F7-49E0-8A40-26C6916572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90FD20-76F4-4D83-B9A6-47661F7F4C5D}"/>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661501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9C1ED-13B2-43B5-85BC-E66F92776B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B0B29B-ED31-40FE-82B6-EED98590396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EB17A38-1128-4687-B3EF-4CDCAF62B36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89B9C08-7605-48CF-A164-E38B0B8CBB75}"/>
              </a:ext>
            </a:extLst>
          </p:cNvPr>
          <p:cNvSpPr>
            <a:spLocks noGrp="1"/>
          </p:cNvSpPr>
          <p:nvPr>
            <p:ph type="dt" sz="half" idx="10"/>
          </p:nvPr>
        </p:nvSpPr>
        <p:spPr/>
        <p:txBody>
          <a:bodyPr/>
          <a:lstStyle/>
          <a:p>
            <a:fld id="{7D0D23FF-B8C7-4D26-8EDA-90392672A014}" type="datetimeFigureOut">
              <a:rPr lang="zh-CN" altLang="en-US" smtClean="0"/>
              <a:t>2023/2/27</a:t>
            </a:fld>
            <a:endParaRPr lang="zh-CN" altLang="en-US"/>
          </a:p>
        </p:txBody>
      </p:sp>
      <p:sp>
        <p:nvSpPr>
          <p:cNvPr id="6" name="页脚占位符 5">
            <a:extLst>
              <a:ext uri="{FF2B5EF4-FFF2-40B4-BE49-F238E27FC236}">
                <a16:creationId xmlns:a16="http://schemas.microsoft.com/office/drawing/2014/main" id="{E824D667-C041-4D34-BA2D-ADB7F8613F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E9064B-D8EA-45B1-9DF1-60EB9F5D88AE}"/>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117261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21F7A-3A44-4C07-BC74-14384DE24A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7F2B8-F970-4109-A562-B85E8CCC8C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47D862F-F1BF-4917-97B7-F37053FE9DA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B6F84FE-9869-4704-A6CF-86FF73F33E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524253A-0585-4629-BD46-A559C19A4BF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0BD2E8E-0563-448B-8315-426419F5A25A}"/>
              </a:ext>
            </a:extLst>
          </p:cNvPr>
          <p:cNvSpPr>
            <a:spLocks noGrp="1"/>
          </p:cNvSpPr>
          <p:nvPr>
            <p:ph type="dt" sz="half" idx="10"/>
          </p:nvPr>
        </p:nvSpPr>
        <p:spPr/>
        <p:txBody>
          <a:bodyPr/>
          <a:lstStyle/>
          <a:p>
            <a:fld id="{7D0D23FF-B8C7-4D26-8EDA-90392672A014}" type="datetimeFigureOut">
              <a:rPr lang="zh-CN" altLang="en-US" smtClean="0"/>
              <a:t>2023/2/27</a:t>
            </a:fld>
            <a:endParaRPr lang="zh-CN" altLang="en-US"/>
          </a:p>
        </p:txBody>
      </p:sp>
      <p:sp>
        <p:nvSpPr>
          <p:cNvPr id="8" name="页脚占位符 7">
            <a:extLst>
              <a:ext uri="{FF2B5EF4-FFF2-40B4-BE49-F238E27FC236}">
                <a16:creationId xmlns:a16="http://schemas.microsoft.com/office/drawing/2014/main" id="{5451C622-850D-4936-9166-085890AA262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1D6AC2F-3248-496F-A7E1-61897FDFDF6F}"/>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936451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FCD23-8E51-4E88-934A-8EDED90F1C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7294A1-AE7E-4FBC-B436-4C985C95C57F}"/>
              </a:ext>
            </a:extLst>
          </p:cNvPr>
          <p:cNvSpPr>
            <a:spLocks noGrp="1"/>
          </p:cNvSpPr>
          <p:nvPr>
            <p:ph type="dt" sz="half" idx="10"/>
          </p:nvPr>
        </p:nvSpPr>
        <p:spPr/>
        <p:txBody>
          <a:bodyPr/>
          <a:lstStyle/>
          <a:p>
            <a:fld id="{7D0D23FF-B8C7-4D26-8EDA-90392672A014}" type="datetimeFigureOut">
              <a:rPr lang="zh-CN" altLang="en-US" smtClean="0"/>
              <a:t>2023/2/27</a:t>
            </a:fld>
            <a:endParaRPr lang="zh-CN" altLang="en-US"/>
          </a:p>
        </p:txBody>
      </p:sp>
      <p:sp>
        <p:nvSpPr>
          <p:cNvPr id="4" name="页脚占位符 3">
            <a:extLst>
              <a:ext uri="{FF2B5EF4-FFF2-40B4-BE49-F238E27FC236}">
                <a16:creationId xmlns:a16="http://schemas.microsoft.com/office/drawing/2014/main" id="{02E6CDD6-B2D9-4A5F-B705-3491A1D5644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9A472F6-B7F8-4C80-9FD1-487CC2DFD321}"/>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122577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47C515A-B374-4656-B01E-8AF5FBB8D99B}"/>
              </a:ext>
            </a:extLst>
          </p:cNvPr>
          <p:cNvSpPr>
            <a:spLocks noGrp="1"/>
          </p:cNvSpPr>
          <p:nvPr>
            <p:ph type="dt" sz="half" idx="10"/>
          </p:nvPr>
        </p:nvSpPr>
        <p:spPr/>
        <p:txBody>
          <a:bodyPr/>
          <a:lstStyle/>
          <a:p>
            <a:fld id="{7D0D23FF-B8C7-4D26-8EDA-90392672A014}" type="datetimeFigureOut">
              <a:rPr lang="zh-CN" altLang="en-US" smtClean="0"/>
              <a:t>2023/2/27</a:t>
            </a:fld>
            <a:endParaRPr lang="zh-CN" altLang="en-US"/>
          </a:p>
        </p:txBody>
      </p:sp>
      <p:sp>
        <p:nvSpPr>
          <p:cNvPr id="3" name="页脚占位符 2">
            <a:extLst>
              <a:ext uri="{FF2B5EF4-FFF2-40B4-BE49-F238E27FC236}">
                <a16:creationId xmlns:a16="http://schemas.microsoft.com/office/drawing/2014/main" id="{7EE7CCA1-C371-4A76-BF53-DC387F3D3F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2ECDF3C-1F80-44F0-808D-4D6B26CE255D}"/>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4066797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F9699-7DAB-47CE-A7DD-2633DB466F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376EC0-F2C0-42B3-AC3E-51173E089A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0CFE25A-DE46-40E4-A592-F6FE0B561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19FE5-4EEF-45FB-9D04-755DF33AAA7E}"/>
              </a:ext>
            </a:extLst>
          </p:cNvPr>
          <p:cNvSpPr>
            <a:spLocks noGrp="1"/>
          </p:cNvSpPr>
          <p:nvPr>
            <p:ph type="dt" sz="half" idx="10"/>
          </p:nvPr>
        </p:nvSpPr>
        <p:spPr/>
        <p:txBody>
          <a:bodyPr/>
          <a:lstStyle/>
          <a:p>
            <a:fld id="{7D0D23FF-B8C7-4D26-8EDA-90392672A014}" type="datetimeFigureOut">
              <a:rPr lang="zh-CN" altLang="en-US" smtClean="0"/>
              <a:t>2023/2/27</a:t>
            </a:fld>
            <a:endParaRPr lang="zh-CN" altLang="en-US"/>
          </a:p>
        </p:txBody>
      </p:sp>
      <p:sp>
        <p:nvSpPr>
          <p:cNvPr id="6" name="页脚占位符 5">
            <a:extLst>
              <a:ext uri="{FF2B5EF4-FFF2-40B4-BE49-F238E27FC236}">
                <a16:creationId xmlns:a16="http://schemas.microsoft.com/office/drawing/2014/main" id="{D8468A15-83AC-48E8-957C-9CDB6F66E6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CA6780-570A-488D-8811-3830FD2CACAF}"/>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60579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9531D-4656-426C-B93F-1EB3EDFD14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DF194D1-B0B5-4EF1-8DE0-58DA4CD41D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0B8E23F-64C9-4EB0-8C4C-7250CC76FD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8C9531-17BE-4D8A-957A-F527A5B333E3}"/>
              </a:ext>
            </a:extLst>
          </p:cNvPr>
          <p:cNvSpPr>
            <a:spLocks noGrp="1"/>
          </p:cNvSpPr>
          <p:nvPr>
            <p:ph type="dt" sz="half" idx="10"/>
          </p:nvPr>
        </p:nvSpPr>
        <p:spPr/>
        <p:txBody>
          <a:bodyPr/>
          <a:lstStyle/>
          <a:p>
            <a:fld id="{7D0D23FF-B8C7-4D26-8EDA-90392672A014}" type="datetimeFigureOut">
              <a:rPr lang="zh-CN" altLang="en-US" smtClean="0"/>
              <a:t>2023/2/27</a:t>
            </a:fld>
            <a:endParaRPr lang="zh-CN" altLang="en-US"/>
          </a:p>
        </p:txBody>
      </p:sp>
      <p:sp>
        <p:nvSpPr>
          <p:cNvPr id="6" name="页脚占位符 5">
            <a:extLst>
              <a:ext uri="{FF2B5EF4-FFF2-40B4-BE49-F238E27FC236}">
                <a16:creationId xmlns:a16="http://schemas.microsoft.com/office/drawing/2014/main" id="{3DC725B2-106B-4003-97B0-8CD6CA2D24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B9BBA4B-21E6-4BF5-9B55-780A10B57DE6}"/>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582865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82646E2-CA8B-4AC6-810B-FC1BB209B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F86376B-A098-469E-AA9F-3AD42D2E7C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3EB503D-6B57-482A-95A1-7451D0019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0D23FF-B8C7-4D26-8EDA-90392672A014}" type="datetimeFigureOut">
              <a:rPr lang="zh-CN" altLang="en-US" smtClean="0"/>
              <a:t>2023/2/27</a:t>
            </a:fld>
            <a:endParaRPr lang="zh-CN" altLang="en-US"/>
          </a:p>
        </p:txBody>
      </p:sp>
      <p:sp>
        <p:nvSpPr>
          <p:cNvPr id="5" name="页脚占位符 4">
            <a:extLst>
              <a:ext uri="{FF2B5EF4-FFF2-40B4-BE49-F238E27FC236}">
                <a16:creationId xmlns:a16="http://schemas.microsoft.com/office/drawing/2014/main" id="{40B4C9EF-3E7C-414D-8653-2FF08B7D0B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26E14E-49BE-478C-BBFC-C375D31D3A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2047464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44B91-2F9D-49F1-8BB3-4A9C7E2872E1}"/>
              </a:ext>
            </a:extLst>
          </p:cNvPr>
          <p:cNvSpPr>
            <a:spLocks noGrp="1"/>
          </p:cNvSpPr>
          <p:nvPr>
            <p:ph type="ctrTitle"/>
          </p:nvPr>
        </p:nvSpPr>
        <p:spPr/>
        <p:txBody>
          <a:bodyPr/>
          <a:lstStyle/>
          <a:p>
            <a:br>
              <a:rPr lang="zh-CN" altLang="en-US" dirty="0"/>
            </a:br>
            <a:r>
              <a:rPr lang="en-US" altLang="zh-CN" dirty="0"/>
              <a:t> </a:t>
            </a:r>
            <a:r>
              <a:rPr lang="en-US" altLang="zh-CN" b="1" dirty="0"/>
              <a:t>Chapter 1  Introduction</a:t>
            </a:r>
            <a:endParaRPr lang="zh-CN" altLang="en-US" dirty="0"/>
          </a:p>
        </p:txBody>
      </p:sp>
      <p:sp>
        <p:nvSpPr>
          <p:cNvPr id="3" name="副标题 2">
            <a:extLst>
              <a:ext uri="{FF2B5EF4-FFF2-40B4-BE49-F238E27FC236}">
                <a16:creationId xmlns:a16="http://schemas.microsoft.com/office/drawing/2014/main" id="{72884A7C-9F9B-4191-A7B1-DAA16F784EFD}"/>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580417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CC726FA-642D-435F-A4FB-7AB6126C1EF7}"/>
              </a:ext>
            </a:extLst>
          </p:cNvPr>
          <p:cNvSpPr>
            <a:spLocks noGrp="1"/>
          </p:cNvSpPr>
          <p:nvPr>
            <p:ph type="title"/>
          </p:nvPr>
        </p:nvSpPr>
        <p:spPr/>
        <p:txBody>
          <a:bodyPr/>
          <a:lstStyle/>
          <a:p>
            <a:endParaRPr lang="zh-CN" altLang="en-US" dirty="0"/>
          </a:p>
        </p:txBody>
      </p:sp>
      <p:sp>
        <p:nvSpPr>
          <p:cNvPr id="8" name="图片占位符 7">
            <a:extLst>
              <a:ext uri="{FF2B5EF4-FFF2-40B4-BE49-F238E27FC236}">
                <a16:creationId xmlns:a16="http://schemas.microsoft.com/office/drawing/2014/main" id="{EB44823F-32CF-4870-BC8A-09F888AF1D28}"/>
              </a:ext>
            </a:extLst>
          </p:cNvPr>
          <p:cNvSpPr>
            <a:spLocks noGrp="1"/>
          </p:cNvSpPr>
          <p:nvPr>
            <p:ph type="pic" sz="quarter" idx="10"/>
          </p:nvPr>
        </p:nvSpPr>
        <p:spPr/>
      </p:sp>
      <p:sp>
        <p:nvSpPr>
          <p:cNvPr id="26" name="标题 1"/>
          <p:cNvSpPr txBox="1">
            <a:spLocks/>
          </p:cNvSpPr>
          <p:nvPr/>
        </p:nvSpPr>
        <p:spPr>
          <a:xfrm>
            <a:off x="346453" y="385133"/>
            <a:ext cx="10515600" cy="1325563"/>
          </a:xfrm>
          <a:prstGeom prst="rect">
            <a:avLst/>
          </a:prstGeom>
        </p:spPr>
        <p:txBody>
          <a:bodyPr anchor="ctr"/>
          <a:lstStyle>
            <a:lvl1pPr algn="l" defTabSz="914400" rtl="0" eaLnBrk="1" latinLnBrk="0" hangingPunct="1">
              <a:lnSpc>
                <a:spcPct val="100000"/>
              </a:lnSpc>
              <a:spcBef>
                <a:spcPct val="0"/>
              </a:spcBef>
              <a:buNone/>
              <a:defRPr sz="2800" b="1" kern="1200">
                <a:solidFill>
                  <a:srgbClr val="0078B4"/>
                </a:solidFill>
                <a:latin typeface="+mj-lt"/>
                <a:ea typeface="+mj-ea"/>
                <a:cs typeface="+mj-cs"/>
              </a:defRPr>
            </a:lvl1pPr>
          </a:lstStyle>
          <a:p>
            <a:r>
              <a:rPr lang="zh-CN" altLang="zh-CN" dirty="0">
                <a:latin typeface="微软雅黑" panose="020B0503020204020204" pitchFamily="34" charset="-122"/>
                <a:ea typeface="微软雅黑" panose="020B0503020204020204" pitchFamily="34" charset="-122"/>
              </a:rPr>
              <a:t>编译技术与图灵奖</a:t>
            </a:r>
          </a:p>
        </p:txBody>
      </p:sp>
      <p:sp>
        <p:nvSpPr>
          <p:cNvPr id="10" name="内容占位符 6"/>
          <p:cNvSpPr txBox="1">
            <a:spLocks/>
          </p:cNvSpPr>
          <p:nvPr/>
        </p:nvSpPr>
        <p:spPr>
          <a:xfrm>
            <a:off x="346453" y="1452555"/>
            <a:ext cx="10515600" cy="47656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b="1" dirty="0">
                <a:solidFill>
                  <a:srgbClr val="FF0000"/>
                </a:solidFill>
                <a:latin typeface="微软雅黑" panose="020B0503020204020204" pitchFamily="34" charset="-122"/>
                <a:ea typeface="微软雅黑" panose="020B0503020204020204" pitchFamily="34" charset="-122"/>
              </a:rPr>
              <a:t>中国特色社会主义的道路自信</a:t>
            </a:r>
          </a:p>
          <a:p>
            <a:r>
              <a:rPr lang="zh-CN" altLang="en-US" sz="2000" dirty="0">
                <a:latin typeface="微软雅黑" panose="020B0503020204020204" pitchFamily="34" charset="-122"/>
                <a:ea typeface="微软雅黑" panose="020B0503020204020204" pitchFamily="34" charset="-122"/>
              </a:rPr>
              <a:t>可计算理论中的</a:t>
            </a:r>
            <a:r>
              <a:rPr lang="en-US" altLang="zh-CN" sz="2000" dirty="0">
                <a:latin typeface="微软雅黑" panose="020B0503020204020204" pitchFamily="34" charset="-122"/>
                <a:ea typeface="微软雅黑" panose="020B0503020204020204" pitchFamily="34" charset="-122"/>
              </a:rPr>
              <a:t>Lambda</a:t>
            </a:r>
            <a:r>
              <a:rPr lang="zh-CN" altLang="en-US" sz="2000" dirty="0">
                <a:latin typeface="微软雅黑" panose="020B0503020204020204" pitchFamily="34" charset="-122"/>
                <a:ea typeface="微软雅黑" panose="020B0503020204020204" pitchFamily="34" charset="-122"/>
              </a:rPr>
              <a:t>演算（解释器）以及</a:t>
            </a:r>
            <a:r>
              <a:rPr lang="en-US" altLang="zh-CN" sz="2000" dirty="0">
                <a:latin typeface="微软雅黑" panose="020B0503020204020204" pitchFamily="34" charset="-122"/>
                <a:ea typeface="微软雅黑" panose="020B0503020204020204" pitchFamily="34" charset="-122"/>
              </a:rPr>
              <a:t>PLT</a:t>
            </a:r>
            <a:r>
              <a:rPr lang="zh-CN" altLang="en-US" sz="2000" dirty="0">
                <a:latin typeface="微软雅黑" panose="020B0503020204020204" pitchFamily="34" charset="-122"/>
                <a:ea typeface="微软雅黑" panose="020B0503020204020204" pitchFamily="34" charset="-122"/>
              </a:rPr>
              <a:t>（程序语言理论）和本课程紧密相关；在底层芯片上运行的嵌入式系统，恰恰也和我们的编译技术也息息相关。</a:t>
            </a:r>
          </a:p>
        </p:txBody>
      </p:sp>
      <p:pic>
        <p:nvPicPr>
          <p:cNvPr id="12" name="图片 11"/>
          <p:cNvPicPr>
            <a:picLocks noChangeAspect="1"/>
          </p:cNvPicPr>
          <p:nvPr/>
        </p:nvPicPr>
        <p:blipFill>
          <a:blip r:embed="rId3"/>
          <a:stretch>
            <a:fillRect/>
          </a:stretch>
        </p:blipFill>
        <p:spPr>
          <a:xfrm>
            <a:off x="1217673" y="2787326"/>
            <a:ext cx="1704340" cy="2149475"/>
          </a:xfrm>
          <a:prstGeom prst="rect">
            <a:avLst/>
          </a:prstGeom>
        </p:spPr>
      </p:pic>
      <p:sp>
        <p:nvSpPr>
          <p:cNvPr id="13" name="文本框 9"/>
          <p:cNvSpPr txBox="1"/>
          <p:nvPr/>
        </p:nvSpPr>
        <p:spPr>
          <a:xfrm>
            <a:off x="710308" y="4981886"/>
            <a:ext cx="2719070" cy="1476375"/>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姚期智</a:t>
            </a:r>
          </a:p>
          <a:p>
            <a:pPr algn="ctr"/>
            <a:r>
              <a:rPr lang="en-US" altLang="zh-CN" dirty="0">
                <a:latin typeface="微软雅黑" panose="020B0503020204020204" pitchFamily="34" charset="-122"/>
                <a:ea typeface="微软雅黑" panose="020B0503020204020204" pitchFamily="34" charset="-122"/>
              </a:rPr>
              <a:t>1946-</a:t>
            </a:r>
            <a:r>
              <a:rPr lang="zh-CN" altLang="en-US" dirty="0">
                <a:latin typeface="微软雅黑" panose="020B0503020204020204" pitchFamily="34" charset="-122"/>
                <a:ea typeface="微软雅黑" panose="020B0503020204020204" pitchFamily="34" charset="-122"/>
              </a:rPr>
              <a:t>至今</a:t>
            </a:r>
            <a:endParaRPr lang="en-US" dirty="0">
              <a:latin typeface="微软雅黑" panose="020B0503020204020204" pitchFamily="34" charset="-122"/>
              <a:ea typeface="微软雅黑" panose="020B0503020204020204" pitchFamily="34" charset="-122"/>
            </a:endParaRPr>
          </a:p>
          <a:p>
            <a:pPr algn="ctr"/>
            <a:r>
              <a:rPr lang="en-US" dirty="0">
                <a:latin typeface="微软雅黑" panose="020B0503020204020204" pitchFamily="34" charset="-122"/>
                <a:ea typeface="微软雅黑" panose="020B0503020204020204" pitchFamily="34" charset="-122"/>
              </a:rPr>
              <a:t>2000</a:t>
            </a:r>
            <a:r>
              <a:rPr lang="zh-CN" altLang="en-US" dirty="0">
                <a:latin typeface="微软雅黑" panose="020B0503020204020204" pitchFamily="34" charset="-122"/>
                <a:ea typeface="微软雅黑" panose="020B0503020204020204" pitchFamily="34" charset="-122"/>
              </a:rPr>
              <a:t>年图灵奖获得者</a:t>
            </a:r>
          </a:p>
          <a:p>
            <a:pPr algn="ctr"/>
            <a:r>
              <a:rPr lang="zh-CN" altLang="en-US" dirty="0">
                <a:latin typeface="微软雅黑" panose="020B0503020204020204" pitchFamily="34" charset="-122"/>
                <a:ea typeface="微软雅黑" panose="020B0503020204020204" pitchFamily="34" charset="-122"/>
              </a:rPr>
              <a:t>主要贡献：可计算理论、密码学、量子通信</a:t>
            </a:r>
          </a:p>
        </p:txBody>
      </p:sp>
      <p:pic>
        <p:nvPicPr>
          <p:cNvPr id="14" name="图片 13"/>
          <p:cNvPicPr>
            <a:picLocks noChangeAspect="1"/>
          </p:cNvPicPr>
          <p:nvPr/>
        </p:nvPicPr>
        <p:blipFill>
          <a:blip r:embed="rId4">
            <a:grayscl/>
          </a:blip>
          <a:stretch>
            <a:fillRect/>
          </a:stretch>
        </p:blipFill>
        <p:spPr>
          <a:xfrm>
            <a:off x="5869048" y="2733986"/>
            <a:ext cx="1638935" cy="2202815"/>
          </a:xfrm>
          <a:prstGeom prst="rect">
            <a:avLst/>
          </a:prstGeom>
        </p:spPr>
      </p:pic>
      <p:sp>
        <p:nvSpPr>
          <p:cNvPr id="15" name="文本框 9"/>
          <p:cNvSpPr txBox="1"/>
          <p:nvPr/>
        </p:nvSpPr>
        <p:spPr>
          <a:xfrm>
            <a:off x="5009893" y="4981886"/>
            <a:ext cx="3356610" cy="1476375"/>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张首晟</a:t>
            </a:r>
          </a:p>
          <a:p>
            <a:pPr algn="ctr"/>
            <a:r>
              <a:rPr lang="en-US" altLang="zh-CN" dirty="0">
                <a:latin typeface="微软雅黑" panose="020B0503020204020204" pitchFamily="34" charset="-122"/>
                <a:ea typeface="微软雅黑" panose="020B0503020204020204" pitchFamily="34" charset="-122"/>
              </a:rPr>
              <a:t>1963-2018</a:t>
            </a:r>
            <a:endParaRPr lang="en-US" dirty="0">
              <a:latin typeface="微软雅黑" panose="020B0503020204020204" pitchFamily="34" charset="-122"/>
              <a:ea typeface="微软雅黑" panose="020B0503020204020204" pitchFamily="34" charset="-122"/>
            </a:endParaRPr>
          </a:p>
          <a:p>
            <a:pPr algn="ctr"/>
            <a:r>
              <a:rPr dirty="0">
                <a:latin typeface="微软雅黑" panose="020B0503020204020204" pitchFamily="34" charset="-122"/>
                <a:ea typeface="微软雅黑" panose="020B0503020204020204" pitchFamily="34" charset="-122"/>
              </a:rPr>
              <a:t>美国艺术与科学院院士</a:t>
            </a:r>
          </a:p>
          <a:p>
            <a:pPr algn="ctr"/>
            <a:r>
              <a:rPr lang="zh-CN" altLang="en-US" dirty="0">
                <a:latin typeface="微软雅黑" panose="020B0503020204020204" pitchFamily="34" charset="-122"/>
                <a:ea typeface="微软雅黑" panose="020B0503020204020204" pitchFamily="34" charset="-122"/>
              </a:rPr>
              <a:t>主要贡献：量子自旋霍尔效应、拓扑绝缘体材料、华为</a:t>
            </a:r>
            <a:r>
              <a:rPr lang="en-US" altLang="zh-CN" dirty="0">
                <a:latin typeface="微软雅黑" panose="020B0503020204020204" pitchFamily="34" charset="-122"/>
                <a:ea typeface="微软雅黑" panose="020B0503020204020204" pitchFamily="34" charset="-122"/>
              </a:rPr>
              <a:t>5G</a:t>
            </a:r>
            <a:r>
              <a:rPr lang="zh-CN" altLang="en-US" dirty="0">
                <a:latin typeface="微软雅黑" panose="020B0503020204020204" pitchFamily="34" charset="-122"/>
                <a:ea typeface="微软雅黑" panose="020B0503020204020204" pitchFamily="34" charset="-122"/>
              </a:rPr>
              <a:t>芯片</a:t>
            </a:r>
          </a:p>
        </p:txBody>
      </p:sp>
      <p:pic>
        <p:nvPicPr>
          <p:cNvPr id="16" name="图片 15"/>
          <p:cNvPicPr>
            <a:picLocks noChangeAspect="1"/>
          </p:cNvPicPr>
          <p:nvPr/>
        </p:nvPicPr>
        <p:blipFill>
          <a:blip r:embed="rId5"/>
          <a:stretch>
            <a:fillRect/>
          </a:stretch>
        </p:blipFill>
        <p:spPr>
          <a:xfrm>
            <a:off x="9112628" y="2787326"/>
            <a:ext cx="1812925" cy="1520825"/>
          </a:xfrm>
          <a:prstGeom prst="rect">
            <a:avLst/>
          </a:prstGeom>
        </p:spPr>
      </p:pic>
      <p:pic>
        <p:nvPicPr>
          <p:cNvPr id="17" name="图片 16"/>
          <p:cNvPicPr>
            <a:picLocks noChangeAspect="1"/>
          </p:cNvPicPr>
          <p:nvPr/>
        </p:nvPicPr>
        <p:blipFill>
          <a:blip r:embed="rId6"/>
          <a:stretch>
            <a:fillRect/>
          </a:stretch>
        </p:blipFill>
        <p:spPr>
          <a:xfrm>
            <a:off x="8730358" y="4287196"/>
            <a:ext cx="2522220" cy="1581150"/>
          </a:xfrm>
          <a:prstGeom prst="rect">
            <a:avLst/>
          </a:prstGeom>
        </p:spPr>
      </p:pic>
    </p:spTree>
    <p:extLst>
      <p:ext uri="{BB962C8B-B14F-4D97-AF65-F5344CB8AC3E}">
        <p14:creationId xmlns:p14="http://schemas.microsoft.com/office/powerpoint/2010/main" val="453090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20B68-9D89-4A0B-9DC8-7DA7D7D86152}"/>
              </a:ext>
            </a:extLst>
          </p:cNvPr>
          <p:cNvSpPr>
            <a:spLocks noGrp="1"/>
          </p:cNvSpPr>
          <p:nvPr>
            <p:ph type="title"/>
          </p:nvPr>
        </p:nvSpPr>
        <p:spPr/>
        <p:txBody>
          <a:bodyPr>
            <a:normAutofit fontScale="90000"/>
          </a:bodyPr>
          <a:lstStyle/>
          <a:p>
            <a:br>
              <a:rPr lang="zh-CN" altLang="en-US" dirty="0"/>
            </a:br>
            <a:r>
              <a:rPr lang="en-US" altLang="zh-CN" dirty="0"/>
              <a:t> 1.1 A brief history of compiler</a:t>
            </a:r>
            <a:br>
              <a:rPr lang="en-US" altLang="zh-CN" dirty="0"/>
            </a:br>
            <a:endParaRPr lang="zh-CN" altLang="en-US" dirty="0"/>
          </a:p>
        </p:txBody>
      </p:sp>
      <p:sp>
        <p:nvSpPr>
          <p:cNvPr id="3" name="内容占位符 2">
            <a:extLst>
              <a:ext uri="{FF2B5EF4-FFF2-40B4-BE49-F238E27FC236}">
                <a16:creationId xmlns:a16="http://schemas.microsoft.com/office/drawing/2014/main" id="{7B853094-C2EA-42F7-AB10-2E0DCF821D45}"/>
              </a:ext>
            </a:extLst>
          </p:cNvPr>
          <p:cNvSpPr>
            <a:spLocks noGrp="1"/>
          </p:cNvSpPr>
          <p:nvPr>
            <p:ph idx="1"/>
          </p:nvPr>
        </p:nvSpPr>
        <p:spPr>
          <a:xfrm>
            <a:off x="838200" y="1514007"/>
            <a:ext cx="10515600" cy="4662956"/>
          </a:xfrm>
        </p:spPr>
        <p:txBody>
          <a:bodyPr>
            <a:normAutofit fontScale="92500" lnSpcReduction="10000"/>
          </a:bodyPr>
          <a:lstStyle/>
          <a:p>
            <a:pPr lvl="0" algn="just"/>
            <a:r>
              <a:rPr lang="en-US" altLang="zh-CN" dirty="0"/>
              <a:t>(1) In the late1940s, the stored-program computer invented by John von Neumann programs were written in </a:t>
            </a:r>
            <a:r>
              <a:rPr lang="en-US" altLang="zh-CN" b="1" dirty="0"/>
              <a:t>machine language</a:t>
            </a:r>
            <a:r>
              <a:rPr lang="en-US" altLang="zh-CN" dirty="0"/>
              <a:t>, </a:t>
            </a:r>
          </a:p>
          <a:p>
            <a:pPr marL="0" lvl="0" indent="0" algn="ctr">
              <a:buNone/>
            </a:pPr>
            <a:r>
              <a:rPr lang="en-US" altLang="zh-CN" b="1" dirty="0"/>
              <a:t>c7 06 0000 0002 </a:t>
            </a:r>
          </a:p>
          <a:p>
            <a:pPr algn="just">
              <a:buFont typeface="Symbol" panose="05050102010706020507" pitchFamily="18" charset="2"/>
              <a:buChar char="Þ"/>
            </a:pPr>
            <a:r>
              <a:rPr lang="en-US" altLang="zh-CN" i="1" dirty="0">
                <a:solidFill>
                  <a:schemeClr val="accent1">
                    <a:lumMod val="50000"/>
                  </a:schemeClr>
                </a:solidFill>
              </a:rPr>
              <a:t>Move the number 2 to the location 0000 on the Intel 8x86 processors</a:t>
            </a:r>
          </a:p>
          <a:p>
            <a:pPr lvl="0" algn="just"/>
            <a:r>
              <a:rPr lang="en-US" altLang="zh-CN" dirty="0"/>
              <a:t>(2) </a:t>
            </a:r>
            <a:r>
              <a:rPr lang="en-US" altLang="zh-CN" b="1" dirty="0"/>
              <a:t>Assembly language </a:t>
            </a:r>
            <a:r>
              <a:rPr lang="en-US" altLang="zh-CN" dirty="0"/>
              <a:t>(</a:t>
            </a:r>
            <a:r>
              <a:rPr lang="zh-CN" altLang="zh-CN" dirty="0"/>
              <a:t>汇编语言</a:t>
            </a:r>
            <a:r>
              <a:rPr lang="en-US" altLang="zh-CN" dirty="0"/>
              <a:t>): numeric codes were replaced symbolic forms.  </a:t>
            </a:r>
          </a:p>
          <a:p>
            <a:pPr marL="0" lvl="0" indent="0" algn="ctr">
              <a:buNone/>
            </a:pPr>
            <a:r>
              <a:rPr lang="en-US" altLang="zh-CN" b="1" dirty="0">
                <a:solidFill>
                  <a:schemeClr val="accent1">
                    <a:lumMod val="50000"/>
                  </a:schemeClr>
                </a:solidFill>
              </a:rPr>
              <a:t>Mov x, 2</a:t>
            </a:r>
            <a:endParaRPr lang="zh-CN" altLang="zh-CN" b="1" dirty="0">
              <a:solidFill>
                <a:schemeClr val="accent1">
                  <a:lumMod val="50000"/>
                </a:schemeClr>
              </a:solidFill>
            </a:endParaRPr>
          </a:p>
          <a:p>
            <a:pPr algn="just"/>
            <a:r>
              <a:rPr lang="en-US" altLang="zh-CN" dirty="0"/>
              <a:t>Assembler: translate the symbolic codes and memory location of assembly language into the corresponding numeric codes.</a:t>
            </a:r>
            <a:endParaRPr lang="zh-CN" altLang="zh-CN" dirty="0"/>
          </a:p>
          <a:p>
            <a:pPr algn="just"/>
            <a:r>
              <a:rPr lang="en-US" altLang="zh-CN" b="1" dirty="0"/>
              <a:t>Defects </a:t>
            </a:r>
            <a:r>
              <a:rPr lang="en-US" altLang="zh-CN" dirty="0"/>
              <a:t>of the assembly language : difficult to read</a:t>
            </a:r>
            <a:r>
              <a:rPr lang="zh-CN" altLang="zh-CN" dirty="0"/>
              <a:t>、</a:t>
            </a:r>
            <a:r>
              <a:rPr lang="en-US" altLang="zh-CN" dirty="0"/>
              <a:t>write and understanding Dependent on the particular machine </a:t>
            </a:r>
            <a:endParaRPr lang="zh-CN" altLang="zh-CN" dirty="0">
              <a:solidFill>
                <a:schemeClr val="accent1">
                  <a:lumMod val="50000"/>
                </a:schemeClr>
              </a:solidFill>
            </a:endParaRPr>
          </a:p>
          <a:p>
            <a:pPr marL="0" lvl="0" indent="0">
              <a:buNone/>
            </a:pPr>
            <a:endParaRPr lang="zh-CN" altLang="zh-CN" dirty="0"/>
          </a:p>
          <a:p>
            <a:endParaRPr lang="zh-CN" altLang="en-US" dirty="0"/>
          </a:p>
        </p:txBody>
      </p:sp>
    </p:spTree>
    <p:extLst>
      <p:ext uri="{BB962C8B-B14F-4D97-AF65-F5344CB8AC3E}">
        <p14:creationId xmlns:p14="http://schemas.microsoft.com/office/powerpoint/2010/main" val="3210872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7473E-ED39-46A6-BF86-237EDB31AE8D}"/>
              </a:ext>
            </a:extLst>
          </p:cNvPr>
          <p:cNvSpPr>
            <a:spLocks noGrp="1"/>
          </p:cNvSpPr>
          <p:nvPr>
            <p:ph type="title"/>
          </p:nvPr>
        </p:nvSpPr>
        <p:spPr/>
        <p:txBody>
          <a:bodyPr>
            <a:normAutofit fontScale="90000"/>
          </a:bodyPr>
          <a:lstStyle/>
          <a:p>
            <a:br>
              <a:rPr lang="zh-CN" altLang="en-US" dirty="0"/>
            </a:br>
            <a:r>
              <a:rPr lang="en-US" altLang="zh-CN" dirty="0"/>
              <a:t> 1.1 A brief history of compiler</a:t>
            </a:r>
            <a:br>
              <a:rPr lang="en-US" altLang="zh-CN" dirty="0"/>
            </a:br>
            <a:endParaRPr lang="zh-CN" altLang="en-US" dirty="0"/>
          </a:p>
        </p:txBody>
      </p:sp>
      <p:sp>
        <p:nvSpPr>
          <p:cNvPr id="3" name="内容占位符 2">
            <a:extLst>
              <a:ext uri="{FF2B5EF4-FFF2-40B4-BE49-F238E27FC236}">
                <a16:creationId xmlns:a16="http://schemas.microsoft.com/office/drawing/2014/main" id="{8076BE15-8B79-406D-B479-3FDA2426F633}"/>
              </a:ext>
            </a:extLst>
          </p:cNvPr>
          <p:cNvSpPr>
            <a:spLocks noGrp="1"/>
          </p:cNvSpPr>
          <p:nvPr>
            <p:ph idx="1"/>
          </p:nvPr>
        </p:nvSpPr>
        <p:spPr/>
        <p:txBody>
          <a:bodyPr/>
          <a:lstStyle/>
          <a:p>
            <a:pPr lvl="0" algn="just"/>
            <a:r>
              <a:rPr lang="en-US" altLang="zh-CN" dirty="0"/>
              <a:t>FORTRAN language and its compiler: between 1954 and 1957, developed by the team at IBM, John Backus.</a:t>
            </a:r>
            <a:endParaRPr lang="zh-CN" altLang="zh-CN" dirty="0"/>
          </a:p>
          <a:p>
            <a:pPr algn="just"/>
            <a:r>
              <a:rPr lang="en-US" altLang="zh-CN" sz="2400" dirty="0"/>
              <a:t>(1) </a:t>
            </a:r>
            <a:r>
              <a:rPr lang="en-US" altLang="zh-CN" dirty="0"/>
              <a:t>The first compiler was developed  </a:t>
            </a:r>
            <a:endParaRPr lang="zh-CN" altLang="zh-CN" dirty="0"/>
          </a:p>
          <a:p>
            <a:pPr algn="just"/>
            <a:r>
              <a:rPr lang="en-US" altLang="zh-CN" dirty="0"/>
              <a:t>(2) The structure of natural language studied by Noam Chomsky,</a:t>
            </a:r>
            <a:endParaRPr lang="zh-CN" altLang="zh-CN" dirty="0"/>
          </a:p>
          <a:p>
            <a:pPr marL="0" indent="0" algn="just">
              <a:buNone/>
            </a:pPr>
            <a:r>
              <a:rPr lang="en-US" altLang="zh-CN" dirty="0"/>
              <a:t>      The classification of languages according to the complexity of their grammars and the power of the algorithms needed to recognize them.</a:t>
            </a:r>
            <a:endParaRPr lang="zh-CN" altLang="zh-CN" dirty="0"/>
          </a:p>
          <a:p>
            <a:pPr marL="0" indent="0" algn="just">
              <a:buNone/>
            </a:pPr>
            <a:r>
              <a:rPr lang="en-US" altLang="zh-CN" dirty="0"/>
              <a:t>      </a:t>
            </a:r>
          </a:p>
          <a:p>
            <a:pPr marL="0" indent="0" algn="just">
              <a:buNone/>
            </a:pPr>
            <a:r>
              <a:rPr lang="en-US" altLang="zh-CN" sz="2400" dirty="0"/>
              <a:t>    </a:t>
            </a:r>
            <a:endParaRPr lang="zh-CN" altLang="zh-CN" sz="2400" dirty="0"/>
          </a:p>
          <a:p>
            <a:pPr algn="just"/>
            <a:endParaRPr lang="zh-CN" altLang="en-US" dirty="0"/>
          </a:p>
        </p:txBody>
      </p:sp>
    </p:spTree>
    <p:extLst>
      <p:ext uri="{BB962C8B-B14F-4D97-AF65-F5344CB8AC3E}">
        <p14:creationId xmlns:p14="http://schemas.microsoft.com/office/powerpoint/2010/main" val="2495134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B82A6D-4E03-4B40-B8E1-0331545AA7EA}"/>
              </a:ext>
            </a:extLst>
          </p:cNvPr>
          <p:cNvSpPr>
            <a:spLocks noGrp="1"/>
          </p:cNvSpPr>
          <p:nvPr>
            <p:ph type="title"/>
          </p:nvPr>
        </p:nvSpPr>
        <p:spPr/>
        <p:txBody>
          <a:bodyPr>
            <a:normAutofit fontScale="90000"/>
          </a:bodyPr>
          <a:lstStyle/>
          <a:p>
            <a:br>
              <a:rPr lang="zh-CN" altLang="en-US" dirty="0"/>
            </a:br>
            <a:r>
              <a:rPr lang="en-US" altLang="zh-CN" dirty="0"/>
              <a:t> 1.1 A brief history of compiler</a:t>
            </a:r>
            <a:br>
              <a:rPr lang="en-US" altLang="zh-CN" dirty="0"/>
            </a:br>
            <a:endParaRPr lang="zh-CN" altLang="en-US" dirty="0"/>
          </a:p>
        </p:txBody>
      </p:sp>
      <p:sp>
        <p:nvSpPr>
          <p:cNvPr id="3" name="内容占位符 2">
            <a:extLst>
              <a:ext uri="{FF2B5EF4-FFF2-40B4-BE49-F238E27FC236}">
                <a16:creationId xmlns:a16="http://schemas.microsoft.com/office/drawing/2014/main" id="{ECEC599C-06D4-4B5D-910F-B44F1FD7A3AD}"/>
              </a:ext>
            </a:extLst>
          </p:cNvPr>
          <p:cNvSpPr>
            <a:spLocks noGrp="1"/>
          </p:cNvSpPr>
          <p:nvPr>
            <p:ph idx="1"/>
          </p:nvPr>
        </p:nvSpPr>
        <p:spPr/>
        <p:txBody>
          <a:bodyPr/>
          <a:lstStyle/>
          <a:p>
            <a:pPr marL="0" indent="0" algn="just">
              <a:buNone/>
            </a:pPr>
            <a:r>
              <a:rPr lang="en-US" altLang="zh-CN" b="1" dirty="0"/>
              <a:t>Four levels of grammars: type 0 type 1  type2  type3  grammars</a:t>
            </a:r>
          </a:p>
          <a:p>
            <a:pPr marL="0" indent="0" algn="just">
              <a:buNone/>
            </a:pPr>
            <a:endParaRPr lang="en-US" altLang="zh-CN" b="1" dirty="0"/>
          </a:p>
          <a:p>
            <a:pPr algn="just"/>
            <a:r>
              <a:rPr lang="en-US" altLang="zh-CN" dirty="0"/>
              <a:t>Type 0: Turing machine</a:t>
            </a:r>
            <a:endParaRPr lang="zh-CN" altLang="zh-CN" dirty="0"/>
          </a:p>
          <a:p>
            <a:pPr algn="just"/>
            <a:r>
              <a:rPr lang="en-US" altLang="zh-CN" dirty="0"/>
              <a:t>Type 1: context-sensitive grammar(</a:t>
            </a:r>
            <a:r>
              <a:rPr lang="zh-CN" altLang="zh-CN" dirty="0"/>
              <a:t>上下文有关文法</a:t>
            </a:r>
            <a:r>
              <a:rPr lang="en-US" altLang="zh-CN" dirty="0"/>
              <a:t>)</a:t>
            </a:r>
            <a:endParaRPr lang="zh-CN" altLang="zh-CN" dirty="0"/>
          </a:p>
          <a:p>
            <a:pPr algn="just"/>
            <a:r>
              <a:rPr lang="en-US" altLang="zh-CN" dirty="0"/>
              <a:t>Type 2: context-free grammar (</a:t>
            </a:r>
            <a:r>
              <a:rPr lang="zh-CN" altLang="zh-CN" dirty="0"/>
              <a:t>上下文无关文法</a:t>
            </a:r>
            <a:r>
              <a:rPr lang="en-US" altLang="zh-CN" dirty="0"/>
              <a:t>), the most useful of programming language </a:t>
            </a:r>
            <a:endParaRPr lang="zh-CN" altLang="zh-CN" dirty="0"/>
          </a:p>
          <a:p>
            <a:pPr algn="just"/>
            <a:r>
              <a:rPr lang="en-US" altLang="zh-CN" dirty="0"/>
              <a:t>Type 3: right-linear grammar(</a:t>
            </a:r>
            <a:r>
              <a:rPr lang="zh-CN" altLang="zh-CN" dirty="0"/>
              <a:t>右线性文法</a:t>
            </a:r>
            <a:r>
              <a:rPr lang="en-US" altLang="zh-CN" dirty="0"/>
              <a:t>) , regular expressions(</a:t>
            </a:r>
            <a:r>
              <a:rPr lang="zh-CN" altLang="zh-CN" dirty="0"/>
              <a:t>正则表达式</a:t>
            </a:r>
            <a:r>
              <a:rPr lang="en-US" altLang="zh-CN" dirty="0"/>
              <a:t>) and finite automata</a:t>
            </a:r>
            <a:endParaRPr lang="zh-CN" altLang="en-US" dirty="0"/>
          </a:p>
        </p:txBody>
      </p:sp>
    </p:spTree>
    <p:extLst>
      <p:ext uri="{BB962C8B-B14F-4D97-AF65-F5344CB8AC3E}">
        <p14:creationId xmlns:p14="http://schemas.microsoft.com/office/powerpoint/2010/main" val="2881932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C1A07-57BA-4946-A8B9-225A358A3269}"/>
              </a:ext>
            </a:extLst>
          </p:cNvPr>
          <p:cNvSpPr>
            <a:spLocks noGrp="1"/>
          </p:cNvSpPr>
          <p:nvPr>
            <p:ph type="title"/>
          </p:nvPr>
        </p:nvSpPr>
        <p:spPr/>
        <p:txBody>
          <a:bodyPr>
            <a:normAutofit fontScale="90000"/>
          </a:bodyPr>
          <a:lstStyle/>
          <a:p>
            <a:br>
              <a:rPr lang="zh-CN" altLang="en-US" dirty="0"/>
            </a:br>
            <a:r>
              <a:rPr lang="en-US" altLang="zh-CN" dirty="0"/>
              <a:t> 1.1 A brief history of compiler</a:t>
            </a:r>
            <a:br>
              <a:rPr lang="en-US" altLang="zh-CN" dirty="0"/>
            </a:br>
            <a:endParaRPr lang="zh-CN" altLang="en-US" dirty="0"/>
          </a:p>
        </p:txBody>
      </p:sp>
      <p:sp>
        <p:nvSpPr>
          <p:cNvPr id="3" name="内容占位符 2">
            <a:extLst>
              <a:ext uri="{FF2B5EF4-FFF2-40B4-BE49-F238E27FC236}">
                <a16:creationId xmlns:a16="http://schemas.microsoft.com/office/drawing/2014/main" id="{07EEC4B2-1584-4539-9D53-45436780BEDA}"/>
              </a:ext>
            </a:extLst>
          </p:cNvPr>
          <p:cNvSpPr>
            <a:spLocks noGrp="1"/>
          </p:cNvSpPr>
          <p:nvPr>
            <p:ph idx="1"/>
          </p:nvPr>
        </p:nvSpPr>
        <p:spPr/>
        <p:txBody>
          <a:bodyPr>
            <a:normAutofit/>
          </a:bodyPr>
          <a:lstStyle/>
          <a:p>
            <a:pPr algn="just"/>
            <a:r>
              <a:rPr lang="en-US" altLang="zh-CN" dirty="0"/>
              <a:t>(3) Parsing problem: studied in 1960s and 1970s (</a:t>
            </a:r>
            <a:r>
              <a:rPr lang="zh-CN" altLang="zh-CN" dirty="0"/>
              <a:t>识别上下文无关文法</a:t>
            </a:r>
            <a:r>
              <a:rPr lang="en-US" altLang="zh-CN" dirty="0"/>
              <a:t>)</a:t>
            </a:r>
            <a:endParaRPr lang="zh-CN" altLang="zh-CN" dirty="0"/>
          </a:p>
          <a:p>
            <a:pPr algn="just"/>
            <a:r>
              <a:rPr lang="en-US" altLang="zh-CN" dirty="0"/>
              <a:t> (4) Code improvement techniques (optimization techniques): improve compilers efficiency,  generate efficient object codes.</a:t>
            </a:r>
            <a:endParaRPr lang="zh-CN" altLang="zh-CN" dirty="0"/>
          </a:p>
          <a:p>
            <a:pPr algn="just"/>
            <a:r>
              <a:rPr lang="en-US" altLang="zh-CN" dirty="0"/>
              <a:t>(5) Compiler-compilers (parser generator ): only in one part of the compiler process. YACC written in 1975 by Steve Johnson for the UNIX system.   Lex written in 1975 by Mike Lest.</a:t>
            </a:r>
            <a:endParaRPr lang="zh-CN" altLang="en-US" dirty="0"/>
          </a:p>
        </p:txBody>
      </p:sp>
      <p:sp>
        <p:nvSpPr>
          <p:cNvPr id="4" name="矩形 3">
            <a:extLst>
              <a:ext uri="{FF2B5EF4-FFF2-40B4-BE49-F238E27FC236}">
                <a16:creationId xmlns:a16="http://schemas.microsoft.com/office/drawing/2014/main" id="{C7612ADB-317F-4382-9E7C-47A8CDFEF8A6}"/>
              </a:ext>
            </a:extLst>
          </p:cNvPr>
          <p:cNvSpPr/>
          <p:nvPr/>
        </p:nvSpPr>
        <p:spPr>
          <a:xfrm>
            <a:off x="998719" y="5098313"/>
            <a:ext cx="10194561" cy="923330"/>
          </a:xfrm>
          <a:prstGeom prst="rect">
            <a:avLst/>
          </a:prstGeom>
        </p:spPr>
        <p:txBody>
          <a:bodyPr wrap="square">
            <a:spAutoFit/>
          </a:bodyPr>
          <a:lstStyle/>
          <a:p>
            <a:pPr algn="just"/>
            <a:r>
              <a:rPr lang="zh-CN" altLang="en-US" dirty="0">
                <a:latin typeface="AdobeSongStd-Light"/>
              </a:rPr>
              <a:t>当分析问题变得好懂起来时，人们就在开发程序上花费了很大的功夫来研究这一部分的编译器的自动构造。这些程序最初被称为编译程序</a:t>
            </a:r>
            <a:r>
              <a:rPr lang="en-US" altLang="zh-CN" dirty="0">
                <a:latin typeface="Times New Roman" panose="02020603050405020304" pitchFamily="18" charset="0"/>
              </a:rPr>
              <a:t>-</a:t>
            </a:r>
            <a:r>
              <a:rPr lang="zh-CN" altLang="en-US" dirty="0">
                <a:latin typeface="AdobeSongStd-Light"/>
              </a:rPr>
              <a:t>编译器，但更确切地应称为分析程序生成器（</a:t>
            </a:r>
            <a:r>
              <a:rPr lang="en-US" altLang="zh-CN" dirty="0">
                <a:latin typeface="Times New Roman" panose="02020603050405020304" pitchFamily="18" charset="0"/>
              </a:rPr>
              <a:t>parser generator</a:t>
            </a:r>
            <a:r>
              <a:rPr lang="zh-CN" altLang="en-US" dirty="0">
                <a:latin typeface="AdobeSongStd-Light"/>
              </a:rPr>
              <a:t>），这是因为它们仅仅能够自动处理编译的一部分。</a:t>
            </a:r>
            <a:endParaRPr lang="zh-CN" altLang="en-US" dirty="0"/>
          </a:p>
        </p:txBody>
      </p:sp>
    </p:spTree>
    <p:extLst>
      <p:ext uri="{BB962C8B-B14F-4D97-AF65-F5344CB8AC3E}">
        <p14:creationId xmlns:p14="http://schemas.microsoft.com/office/powerpoint/2010/main" val="2680564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A7C17-DBEE-47C7-8CD8-E44B67DDD0F5}"/>
              </a:ext>
            </a:extLst>
          </p:cNvPr>
          <p:cNvSpPr>
            <a:spLocks noGrp="1"/>
          </p:cNvSpPr>
          <p:nvPr>
            <p:ph type="title"/>
          </p:nvPr>
        </p:nvSpPr>
        <p:spPr/>
        <p:txBody>
          <a:bodyPr>
            <a:normAutofit fontScale="90000"/>
          </a:bodyPr>
          <a:lstStyle/>
          <a:p>
            <a:br>
              <a:rPr lang="zh-CN" altLang="en-US" dirty="0"/>
            </a:br>
            <a:r>
              <a:rPr lang="en-US" altLang="zh-CN" dirty="0"/>
              <a:t> 1.1 A brief history of compiler</a:t>
            </a:r>
            <a:br>
              <a:rPr lang="en-US" altLang="zh-CN" dirty="0"/>
            </a:br>
            <a:endParaRPr lang="zh-CN" altLang="en-US" dirty="0"/>
          </a:p>
        </p:txBody>
      </p:sp>
      <p:sp>
        <p:nvSpPr>
          <p:cNvPr id="3" name="内容占位符 2">
            <a:extLst>
              <a:ext uri="{FF2B5EF4-FFF2-40B4-BE49-F238E27FC236}">
                <a16:creationId xmlns:a16="http://schemas.microsoft.com/office/drawing/2014/main" id="{AAC8D6CB-FFA1-4796-A544-7829558CE4B3}"/>
              </a:ext>
            </a:extLst>
          </p:cNvPr>
          <p:cNvSpPr>
            <a:spLocks noGrp="1"/>
          </p:cNvSpPr>
          <p:nvPr>
            <p:ph idx="1"/>
          </p:nvPr>
        </p:nvSpPr>
        <p:spPr/>
        <p:txBody>
          <a:bodyPr>
            <a:normAutofit/>
          </a:bodyPr>
          <a:lstStyle/>
          <a:p>
            <a:pPr marL="0" indent="0" algn="just">
              <a:buNone/>
            </a:pPr>
            <a:r>
              <a:rPr lang="en-US" altLang="zh-CN" sz="3200" b="1" dirty="0"/>
              <a:t> Recent advances in compiler design:</a:t>
            </a:r>
            <a:endParaRPr lang="zh-CN" altLang="zh-CN" sz="3200" b="1" dirty="0"/>
          </a:p>
          <a:p>
            <a:pPr algn="just"/>
            <a:r>
              <a:rPr lang="en-US" altLang="zh-CN" dirty="0"/>
              <a:t>application of more sophisticated algorithms for inferring and /or </a:t>
            </a:r>
            <a:endParaRPr lang="zh-CN" altLang="zh-CN" dirty="0"/>
          </a:p>
          <a:p>
            <a:pPr marL="0" indent="0" algn="just">
              <a:buNone/>
            </a:pPr>
            <a:r>
              <a:rPr lang="en-US" altLang="zh-CN" dirty="0"/>
              <a:t>   simplifying the information contained in a program. (with the    development  of more sophisticated programming languages that allow this kind of  analysis.)</a:t>
            </a:r>
            <a:endParaRPr lang="zh-CN" altLang="zh-CN" dirty="0"/>
          </a:p>
          <a:p>
            <a:pPr algn="just"/>
            <a:r>
              <a:rPr lang="en-US" altLang="zh-CN" dirty="0"/>
              <a:t>development of standard windowing environments.(interactive </a:t>
            </a:r>
            <a:endParaRPr lang="zh-CN" altLang="zh-CN" dirty="0"/>
          </a:p>
          <a:p>
            <a:pPr marL="0" indent="0" algn="just">
              <a:buNone/>
            </a:pPr>
            <a:r>
              <a:rPr lang="en-US" altLang="zh-CN" dirty="0"/>
              <a:t>development environment. IDE)</a:t>
            </a:r>
            <a:endParaRPr lang="zh-CN" altLang="zh-CN" dirty="0"/>
          </a:p>
          <a:p>
            <a:pPr algn="just"/>
            <a:endParaRPr lang="zh-CN" altLang="en-US" dirty="0"/>
          </a:p>
        </p:txBody>
      </p:sp>
    </p:spTree>
    <p:extLst>
      <p:ext uri="{BB962C8B-B14F-4D97-AF65-F5344CB8AC3E}">
        <p14:creationId xmlns:p14="http://schemas.microsoft.com/office/powerpoint/2010/main" val="2034235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A4E28-F80A-4742-9FAA-38051D9B112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1F3B768-1743-4DBA-9131-DD6568ED4E5F}"/>
              </a:ext>
            </a:extLst>
          </p:cNvPr>
          <p:cNvSpPr>
            <a:spLocks noGrp="1"/>
          </p:cNvSpPr>
          <p:nvPr>
            <p:ph idx="1"/>
          </p:nvPr>
        </p:nvSpPr>
        <p:spPr/>
        <p:txBody>
          <a:bodyPr/>
          <a:lstStyle/>
          <a:p>
            <a:endParaRPr lang="zh-CN" altLang="en-US"/>
          </a:p>
        </p:txBody>
      </p:sp>
      <p:pic>
        <p:nvPicPr>
          <p:cNvPr id="4" name="内容占位符 4">
            <a:extLst>
              <a:ext uri="{FF2B5EF4-FFF2-40B4-BE49-F238E27FC236}">
                <a16:creationId xmlns:a16="http://schemas.microsoft.com/office/drawing/2014/main" id="{97B2B34D-90C4-4AF3-B1C2-5029AB0CE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45" y="283240"/>
            <a:ext cx="10884109" cy="6209635"/>
          </a:xfrm>
          <a:prstGeom prst="rect">
            <a:avLst/>
          </a:prstGeom>
          <a:ln>
            <a:noFill/>
          </a:ln>
          <a:effectLst>
            <a:softEdge rad="112500"/>
          </a:effectLst>
        </p:spPr>
      </p:pic>
    </p:spTree>
    <p:extLst>
      <p:ext uri="{BB962C8B-B14F-4D97-AF65-F5344CB8AC3E}">
        <p14:creationId xmlns:p14="http://schemas.microsoft.com/office/powerpoint/2010/main" val="91941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FAE28-7A6B-4E4D-8F50-05A1144EEA76}"/>
              </a:ext>
            </a:extLst>
          </p:cNvPr>
          <p:cNvSpPr>
            <a:spLocks noGrp="1"/>
          </p:cNvSpPr>
          <p:nvPr>
            <p:ph type="title"/>
          </p:nvPr>
        </p:nvSpPr>
        <p:spPr/>
        <p:txBody>
          <a:bodyPr/>
          <a:lstStyle/>
          <a:p>
            <a:r>
              <a:rPr lang="en-US" altLang="zh-CN" b="1" dirty="0"/>
              <a:t>1.2 Programs related to compilers</a:t>
            </a:r>
            <a:endParaRPr lang="zh-CN" altLang="en-US" b="1" dirty="0"/>
          </a:p>
        </p:txBody>
      </p:sp>
      <p:sp>
        <p:nvSpPr>
          <p:cNvPr id="3" name="内容占位符 2">
            <a:extLst>
              <a:ext uri="{FF2B5EF4-FFF2-40B4-BE49-F238E27FC236}">
                <a16:creationId xmlns:a16="http://schemas.microsoft.com/office/drawing/2014/main" id="{683DA456-632C-479D-886D-BFAEF4A95E09}"/>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32D3A3E9-9907-42FF-B6CD-FDF675869DD8}"/>
              </a:ext>
            </a:extLst>
          </p:cNvPr>
          <p:cNvPicPr>
            <a:picLocks noChangeAspect="1"/>
          </p:cNvPicPr>
          <p:nvPr/>
        </p:nvPicPr>
        <p:blipFill>
          <a:blip r:embed="rId2"/>
          <a:stretch>
            <a:fillRect/>
          </a:stretch>
        </p:blipFill>
        <p:spPr>
          <a:xfrm>
            <a:off x="980840" y="1967603"/>
            <a:ext cx="9990476" cy="3552381"/>
          </a:xfrm>
          <a:prstGeom prst="rect">
            <a:avLst/>
          </a:prstGeom>
        </p:spPr>
      </p:pic>
    </p:spTree>
    <p:extLst>
      <p:ext uri="{BB962C8B-B14F-4D97-AF65-F5344CB8AC3E}">
        <p14:creationId xmlns:p14="http://schemas.microsoft.com/office/powerpoint/2010/main" val="446219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CBFD3-12B0-48D6-8065-330A4B8C1C48}"/>
              </a:ext>
            </a:extLst>
          </p:cNvPr>
          <p:cNvSpPr>
            <a:spLocks noGrp="1"/>
          </p:cNvSpPr>
          <p:nvPr>
            <p:ph type="title"/>
          </p:nvPr>
        </p:nvSpPr>
        <p:spPr/>
        <p:txBody>
          <a:bodyPr/>
          <a:lstStyle/>
          <a:p>
            <a:r>
              <a:rPr lang="en-US" altLang="zh-CN" b="1" dirty="0"/>
              <a:t>1.2 Programs related to compilers</a:t>
            </a:r>
            <a:endParaRPr lang="zh-CN" altLang="en-US" dirty="0"/>
          </a:p>
        </p:txBody>
      </p:sp>
      <p:sp>
        <p:nvSpPr>
          <p:cNvPr id="3" name="内容占位符 2">
            <a:extLst>
              <a:ext uri="{FF2B5EF4-FFF2-40B4-BE49-F238E27FC236}">
                <a16:creationId xmlns:a16="http://schemas.microsoft.com/office/drawing/2014/main" id="{4EF4A034-6D07-4118-9744-056EE6407E39}"/>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38278694-A77C-44AC-90EA-93A7BEBB3B8B}"/>
              </a:ext>
            </a:extLst>
          </p:cNvPr>
          <p:cNvPicPr>
            <a:picLocks noChangeAspect="1"/>
          </p:cNvPicPr>
          <p:nvPr/>
        </p:nvPicPr>
        <p:blipFill>
          <a:blip r:embed="rId2"/>
          <a:stretch>
            <a:fillRect/>
          </a:stretch>
        </p:blipFill>
        <p:spPr>
          <a:xfrm>
            <a:off x="291238" y="1609611"/>
            <a:ext cx="11609524" cy="4095238"/>
          </a:xfrm>
          <a:prstGeom prst="rect">
            <a:avLst/>
          </a:prstGeom>
        </p:spPr>
      </p:pic>
      <p:sp>
        <p:nvSpPr>
          <p:cNvPr id="5" name="矩形 4">
            <a:extLst>
              <a:ext uri="{FF2B5EF4-FFF2-40B4-BE49-F238E27FC236}">
                <a16:creationId xmlns:a16="http://schemas.microsoft.com/office/drawing/2014/main" id="{AE98D8A9-0D6C-4A24-8257-4855503DEEBC}"/>
              </a:ext>
            </a:extLst>
          </p:cNvPr>
          <p:cNvSpPr/>
          <p:nvPr/>
        </p:nvSpPr>
        <p:spPr>
          <a:xfrm>
            <a:off x="0" y="5794816"/>
            <a:ext cx="11900762" cy="646331"/>
          </a:xfrm>
          <a:prstGeom prst="rect">
            <a:avLst/>
          </a:prstGeom>
        </p:spPr>
        <p:txBody>
          <a:bodyPr wrap="square">
            <a:spAutoFit/>
          </a:bodyPr>
          <a:lstStyle/>
          <a:p>
            <a:pPr marL="419100" indent="266700" algn="just">
              <a:spcAft>
                <a:spcPts val="0"/>
              </a:spcAft>
            </a:pPr>
            <a:r>
              <a:rPr lang="zh-CN" altLang="zh-CN" b="1" i="1" kern="100" dirty="0">
                <a:solidFill>
                  <a:srgbClr val="1F3864"/>
                </a:solidFill>
                <a:latin typeface="Times New Roman" panose="02020603050405020304" pitchFamily="18" charset="0"/>
                <a:ea typeface="宋体" panose="02010600030101010101" pitchFamily="2" charset="-122"/>
              </a:rPr>
              <a:t>操作系统出现后，程序则要与操作系统和其他程序共享计算机的内存，某个程序执行时的实际地址在操作系统把它加载到内存之前是无法预知的，这样就把最终的地址绑定从链接时推后到加载时</a:t>
            </a:r>
            <a:r>
              <a:rPr lang="zh-CN" altLang="zh-CN" b="1" kern="100" dirty="0">
                <a:solidFill>
                  <a:srgbClr val="1F3864"/>
                </a:solidFill>
                <a:latin typeface="Times New Roman" panose="02020603050405020304" pitchFamily="18" charset="0"/>
                <a:ea typeface="宋体" panose="02010600030101010101" pitchFamily="2" charset="-122"/>
              </a:rPr>
              <a:t>。</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7362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0E231-C520-414A-A5B6-D31AB76764A8}"/>
              </a:ext>
            </a:extLst>
          </p:cNvPr>
          <p:cNvSpPr>
            <a:spLocks noGrp="1"/>
          </p:cNvSpPr>
          <p:nvPr>
            <p:ph type="title"/>
          </p:nvPr>
        </p:nvSpPr>
        <p:spPr/>
        <p:txBody>
          <a:bodyPr/>
          <a:lstStyle/>
          <a:p>
            <a:r>
              <a:rPr lang="en-US" altLang="zh-CN" b="1" dirty="0"/>
              <a:t>1.2 Programs related to compilers</a:t>
            </a:r>
            <a:endParaRPr lang="zh-CN" altLang="en-US" dirty="0"/>
          </a:p>
        </p:txBody>
      </p:sp>
      <p:sp>
        <p:nvSpPr>
          <p:cNvPr id="3" name="内容占位符 2">
            <a:extLst>
              <a:ext uri="{FF2B5EF4-FFF2-40B4-BE49-F238E27FC236}">
                <a16:creationId xmlns:a16="http://schemas.microsoft.com/office/drawing/2014/main" id="{FCBAD2F6-97B1-4764-A6B7-6B2D8B6D225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3B72E27-1284-4314-852C-5CFFA1B9D2A3}"/>
              </a:ext>
            </a:extLst>
          </p:cNvPr>
          <p:cNvPicPr>
            <a:picLocks noChangeAspect="1"/>
          </p:cNvPicPr>
          <p:nvPr/>
        </p:nvPicPr>
        <p:blipFill>
          <a:blip r:embed="rId2"/>
          <a:stretch>
            <a:fillRect/>
          </a:stretch>
        </p:blipFill>
        <p:spPr>
          <a:xfrm>
            <a:off x="286476" y="1825625"/>
            <a:ext cx="11619047" cy="3133333"/>
          </a:xfrm>
          <a:prstGeom prst="rect">
            <a:avLst/>
          </a:prstGeom>
        </p:spPr>
      </p:pic>
    </p:spTree>
    <p:extLst>
      <p:ext uri="{BB962C8B-B14F-4D97-AF65-F5344CB8AC3E}">
        <p14:creationId xmlns:p14="http://schemas.microsoft.com/office/powerpoint/2010/main" val="3475269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D83CD-770D-4220-AE17-156034F7EEA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B3EE5F8A-D08E-4C8D-A58A-82105CA4CC8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38199" y="251658"/>
            <a:ext cx="10685119" cy="5924290"/>
          </a:xfrm>
          <a:prstGeom prst="rect">
            <a:avLst/>
          </a:prstGeom>
          <a:ln>
            <a:noFill/>
          </a:ln>
          <a:effectLst>
            <a:softEdge rad="112500"/>
          </a:effectLst>
        </p:spPr>
      </p:pic>
    </p:spTree>
    <p:extLst>
      <p:ext uri="{BB962C8B-B14F-4D97-AF65-F5344CB8AC3E}">
        <p14:creationId xmlns:p14="http://schemas.microsoft.com/office/powerpoint/2010/main" val="1403215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0E231-C520-414A-A5B6-D31AB76764A8}"/>
              </a:ext>
            </a:extLst>
          </p:cNvPr>
          <p:cNvSpPr>
            <a:spLocks noGrp="1"/>
          </p:cNvSpPr>
          <p:nvPr>
            <p:ph type="title"/>
          </p:nvPr>
        </p:nvSpPr>
        <p:spPr/>
        <p:txBody>
          <a:bodyPr/>
          <a:lstStyle/>
          <a:p>
            <a:r>
              <a:rPr lang="en-US" altLang="zh-CN" b="1" dirty="0"/>
              <a:t>1.2 Programs related to compilers</a:t>
            </a:r>
            <a:endParaRPr lang="zh-CN" altLang="en-US" dirty="0"/>
          </a:p>
        </p:txBody>
      </p:sp>
      <p:sp>
        <p:nvSpPr>
          <p:cNvPr id="3" name="内容占位符 2">
            <a:extLst>
              <a:ext uri="{FF2B5EF4-FFF2-40B4-BE49-F238E27FC236}">
                <a16:creationId xmlns:a16="http://schemas.microsoft.com/office/drawing/2014/main" id="{FCBAD2F6-97B1-4764-A6B7-6B2D8B6D225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B11B016-3BD4-4F51-8C60-7DB23208BCE5}"/>
              </a:ext>
            </a:extLst>
          </p:cNvPr>
          <p:cNvPicPr>
            <a:picLocks noChangeAspect="1"/>
          </p:cNvPicPr>
          <p:nvPr/>
        </p:nvPicPr>
        <p:blipFill>
          <a:blip r:embed="rId2"/>
          <a:stretch>
            <a:fillRect/>
          </a:stretch>
        </p:blipFill>
        <p:spPr>
          <a:xfrm>
            <a:off x="281714" y="1690688"/>
            <a:ext cx="11628571" cy="4114286"/>
          </a:xfrm>
          <a:prstGeom prst="rect">
            <a:avLst/>
          </a:prstGeom>
        </p:spPr>
      </p:pic>
    </p:spTree>
    <p:extLst>
      <p:ext uri="{BB962C8B-B14F-4D97-AF65-F5344CB8AC3E}">
        <p14:creationId xmlns:p14="http://schemas.microsoft.com/office/powerpoint/2010/main" val="2811021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8FDBE-FD54-4A68-BDFB-52A2FA511C2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EB7B00F-0B1B-4F70-9AA1-1257315DF7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85781"/>
            <a:ext cx="9946798" cy="5613055"/>
          </a:xfrm>
          <a:prstGeom prst="rect">
            <a:avLst/>
          </a:prstGeom>
          <a:ln>
            <a:noFill/>
          </a:ln>
          <a:effectLst>
            <a:softEdge rad="112500"/>
          </a:effectLst>
        </p:spPr>
      </p:pic>
    </p:spTree>
    <p:extLst>
      <p:ext uri="{BB962C8B-B14F-4D97-AF65-F5344CB8AC3E}">
        <p14:creationId xmlns:p14="http://schemas.microsoft.com/office/powerpoint/2010/main" val="2162208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0E231-C520-414A-A5B6-D31AB76764A8}"/>
              </a:ext>
            </a:extLst>
          </p:cNvPr>
          <p:cNvSpPr>
            <a:spLocks noGrp="1"/>
          </p:cNvSpPr>
          <p:nvPr>
            <p:ph type="title"/>
          </p:nvPr>
        </p:nvSpPr>
        <p:spPr>
          <a:xfrm>
            <a:off x="838200" y="365125"/>
            <a:ext cx="10515600" cy="1325563"/>
          </a:xfrm>
        </p:spPr>
        <p:txBody>
          <a:bodyPr/>
          <a:lstStyle/>
          <a:p>
            <a:r>
              <a:rPr lang="en-US" altLang="zh-CN" b="1" dirty="0"/>
              <a:t>1.3	The translation process</a:t>
            </a:r>
            <a:endParaRPr lang="zh-CN" altLang="en-US" dirty="0"/>
          </a:p>
        </p:txBody>
      </p:sp>
      <p:pic>
        <p:nvPicPr>
          <p:cNvPr id="6" name="内容占位符 5">
            <a:extLst>
              <a:ext uri="{FF2B5EF4-FFF2-40B4-BE49-F238E27FC236}">
                <a16:creationId xmlns:a16="http://schemas.microsoft.com/office/drawing/2014/main" id="{761AA9BE-45A1-4F37-910D-AE5D9A2BB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1550" y="56213"/>
            <a:ext cx="6271782" cy="6593413"/>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4571080C-32C9-473C-9B4E-11E80448C08D}"/>
              </a:ext>
            </a:extLst>
          </p:cNvPr>
          <p:cNvSpPr/>
          <p:nvPr/>
        </p:nvSpPr>
        <p:spPr>
          <a:xfrm>
            <a:off x="1111582" y="1987947"/>
            <a:ext cx="2216235"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altLang="zh-CN" sz="2400" b="1" dirty="0">
                <a:solidFill>
                  <a:srgbClr val="000000"/>
                </a:solidFill>
                <a:latin typeface="Times New Roman" panose="02020603050405020304" pitchFamily="18" charset="0"/>
              </a:rPr>
              <a:t>The phase of a compiler:</a:t>
            </a:r>
            <a:endParaRPr lang="zh-CN" altLang="en-US" sz="2400" b="1" dirty="0"/>
          </a:p>
        </p:txBody>
      </p:sp>
    </p:spTree>
    <p:extLst>
      <p:ext uri="{BB962C8B-B14F-4D97-AF65-F5344CB8AC3E}">
        <p14:creationId xmlns:p14="http://schemas.microsoft.com/office/powerpoint/2010/main" val="40478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394C5-43A5-42DF-8EF7-D6999B683C51}"/>
              </a:ext>
            </a:extLst>
          </p:cNvPr>
          <p:cNvSpPr>
            <a:spLocks noGrp="1"/>
          </p:cNvSpPr>
          <p:nvPr>
            <p:ph type="title"/>
          </p:nvPr>
        </p:nvSpPr>
        <p:spPr/>
        <p:txBody>
          <a:bodyPr/>
          <a:lstStyle/>
          <a:p>
            <a:r>
              <a:rPr lang="en-US" altLang="zh-CN" b="1" dirty="0"/>
              <a:t>1.3	The translation process</a:t>
            </a:r>
            <a:endParaRPr lang="zh-CN" altLang="en-US" dirty="0"/>
          </a:p>
        </p:txBody>
      </p:sp>
      <p:sp>
        <p:nvSpPr>
          <p:cNvPr id="3" name="内容占位符 2">
            <a:extLst>
              <a:ext uri="{FF2B5EF4-FFF2-40B4-BE49-F238E27FC236}">
                <a16:creationId xmlns:a16="http://schemas.microsoft.com/office/drawing/2014/main" id="{EF4539D4-C174-4113-8745-CAA1CEA4EB1F}"/>
              </a:ext>
            </a:extLst>
          </p:cNvPr>
          <p:cNvSpPr>
            <a:spLocks noGrp="1"/>
          </p:cNvSpPr>
          <p:nvPr>
            <p:ph idx="1"/>
          </p:nvPr>
        </p:nvSpPr>
        <p:spPr>
          <a:xfrm>
            <a:off x="759501" y="1502460"/>
            <a:ext cx="10515600" cy="4351338"/>
          </a:xfrm>
        </p:spPr>
        <p:txBody>
          <a:bodyPr/>
          <a:lstStyle/>
          <a:p>
            <a:pPr lvl="0"/>
            <a:r>
              <a:rPr lang="en-US" altLang="zh-CN" b="1" dirty="0"/>
              <a:t>1.The scanner</a:t>
            </a:r>
            <a:endParaRPr lang="zh-CN" altLang="zh-CN" dirty="0"/>
          </a:p>
          <a:p>
            <a:pPr marL="0" indent="0">
              <a:buNone/>
            </a:pPr>
            <a:r>
              <a:rPr lang="en-US" altLang="zh-CN" dirty="0"/>
              <a:t>Lexical analysis (</a:t>
            </a:r>
            <a:r>
              <a:rPr lang="zh-CN" altLang="zh-CN" dirty="0"/>
              <a:t>词法分析</a:t>
            </a:r>
            <a:r>
              <a:rPr lang="en-US" altLang="zh-CN" dirty="0"/>
              <a:t>): input a stream of characters, output tokens</a:t>
            </a:r>
            <a:endParaRPr lang="zh-CN" altLang="zh-CN" dirty="0"/>
          </a:p>
          <a:p>
            <a:pPr marL="0" indent="0">
              <a:buNone/>
            </a:pPr>
            <a:r>
              <a:rPr lang="en-US" altLang="zh-CN" dirty="0"/>
              <a:t>a[index] = 4 + 2</a:t>
            </a:r>
            <a:endParaRPr lang="zh-CN" altLang="zh-CN" dirty="0"/>
          </a:p>
          <a:p>
            <a:pPr marL="0" indent="0">
              <a:buNone/>
            </a:pPr>
            <a:r>
              <a:rPr lang="en-US" altLang="zh-CN" dirty="0"/>
              <a:t>Tokens: a , [, index, ], = , 4, + , 2</a:t>
            </a:r>
            <a:endParaRPr lang="zh-CN" altLang="zh-CN" dirty="0"/>
          </a:p>
          <a:p>
            <a:pPr marL="0" indent="0">
              <a:buNone/>
            </a:pPr>
            <a:endParaRPr lang="en-US" altLang="zh-CN" dirty="0"/>
          </a:p>
          <a:p>
            <a:pPr marL="0" indent="0">
              <a:buNone/>
            </a:pPr>
            <a:r>
              <a:rPr lang="en-US" altLang="zh-CN" dirty="0"/>
              <a:t>The task of the scanner: the recognition of tokens, enter identifiers into the symbol table, or enter literal into the literal table. </a:t>
            </a:r>
            <a:endParaRPr lang="zh-CN" altLang="zh-CN" dirty="0"/>
          </a:p>
          <a:p>
            <a:endParaRPr lang="zh-CN" altLang="en-US" dirty="0"/>
          </a:p>
        </p:txBody>
      </p:sp>
      <p:sp>
        <p:nvSpPr>
          <p:cNvPr id="4" name="矩形 3">
            <a:extLst>
              <a:ext uri="{FF2B5EF4-FFF2-40B4-BE49-F238E27FC236}">
                <a16:creationId xmlns:a16="http://schemas.microsoft.com/office/drawing/2014/main" id="{C18D2A66-15D1-4774-A7AA-49DAD512234F}"/>
              </a:ext>
            </a:extLst>
          </p:cNvPr>
          <p:cNvSpPr/>
          <p:nvPr/>
        </p:nvSpPr>
        <p:spPr>
          <a:xfrm>
            <a:off x="759501" y="5530632"/>
            <a:ext cx="10672997" cy="646331"/>
          </a:xfrm>
          <a:prstGeom prst="rect">
            <a:avLst/>
          </a:prstGeom>
        </p:spPr>
        <p:txBody>
          <a:bodyPr wrap="square">
            <a:spAutoFit/>
          </a:bodyPr>
          <a:lstStyle/>
          <a:p>
            <a:r>
              <a:rPr lang="zh-CN" altLang="en-US" b="1" dirty="0">
                <a:solidFill>
                  <a:schemeClr val="tx1">
                    <a:lumMod val="95000"/>
                    <a:lumOff val="5000"/>
                  </a:schemeClr>
                </a:solidFill>
                <a:latin typeface="-apple-system"/>
              </a:rPr>
              <a:t>这个阶段的任务是输入源程序</a:t>
            </a:r>
            <a:r>
              <a:rPr lang="en-US" altLang="zh-CN" b="1" dirty="0">
                <a:solidFill>
                  <a:schemeClr val="tx1">
                    <a:lumMod val="95000"/>
                    <a:lumOff val="5000"/>
                  </a:schemeClr>
                </a:solidFill>
                <a:latin typeface="-apple-system"/>
              </a:rPr>
              <a:t>,</a:t>
            </a:r>
            <a:r>
              <a:rPr lang="zh-CN" altLang="en-US" b="1" dirty="0">
                <a:solidFill>
                  <a:schemeClr val="tx1">
                    <a:lumMod val="95000"/>
                    <a:lumOff val="5000"/>
                  </a:schemeClr>
                </a:solidFill>
                <a:latin typeface="-apple-system"/>
              </a:rPr>
              <a:t>对构成源程序的字符串进行扫描和分解</a:t>
            </a:r>
            <a:r>
              <a:rPr lang="en-US" altLang="zh-CN" b="1" dirty="0">
                <a:solidFill>
                  <a:schemeClr val="tx1">
                    <a:lumMod val="95000"/>
                    <a:lumOff val="5000"/>
                  </a:schemeClr>
                </a:solidFill>
                <a:latin typeface="-apple-system"/>
              </a:rPr>
              <a:t>,</a:t>
            </a:r>
            <a:r>
              <a:rPr lang="zh-CN" altLang="en-US" b="1" dirty="0">
                <a:solidFill>
                  <a:schemeClr val="tx1">
                    <a:lumMod val="95000"/>
                    <a:lumOff val="5000"/>
                  </a:schemeClr>
                </a:solidFill>
                <a:latin typeface="-apple-system"/>
              </a:rPr>
              <a:t>识别出单词符号。再依据构词规则把单词符号分为标识符、保留字、算符、界符等。</a:t>
            </a:r>
            <a:endParaRPr lang="zh-CN" altLang="en-US" b="1" dirty="0">
              <a:solidFill>
                <a:schemeClr val="tx1">
                  <a:lumMod val="95000"/>
                  <a:lumOff val="5000"/>
                </a:schemeClr>
              </a:solidFill>
            </a:endParaRPr>
          </a:p>
        </p:txBody>
      </p:sp>
    </p:spTree>
    <p:extLst>
      <p:ext uri="{BB962C8B-B14F-4D97-AF65-F5344CB8AC3E}">
        <p14:creationId xmlns:p14="http://schemas.microsoft.com/office/powerpoint/2010/main" val="3777477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2E6A9-C22E-4FD8-9B31-B6E3B11FB337}"/>
              </a:ext>
            </a:extLst>
          </p:cNvPr>
          <p:cNvSpPr>
            <a:spLocks noGrp="1"/>
          </p:cNvSpPr>
          <p:nvPr>
            <p:ph type="title"/>
          </p:nvPr>
        </p:nvSpPr>
        <p:spPr/>
        <p:txBody>
          <a:bodyPr/>
          <a:lstStyle/>
          <a:p>
            <a:r>
              <a:rPr lang="en-US" altLang="zh-CN" b="1" dirty="0"/>
              <a:t>1.3	The translation process</a:t>
            </a:r>
            <a:endParaRPr lang="zh-CN" altLang="en-US" dirty="0"/>
          </a:p>
        </p:txBody>
      </p:sp>
      <p:sp>
        <p:nvSpPr>
          <p:cNvPr id="3" name="内容占位符 2">
            <a:extLst>
              <a:ext uri="{FF2B5EF4-FFF2-40B4-BE49-F238E27FC236}">
                <a16:creationId xmlns:a16="http://schemas.microsoft.com/office/drawing/2014/main" id="{0C0510B1-AC83-4D17-AB93-933EE774F7FC}"/>
              </a:ext>
            </a:extLst>
          </p:cNvPr>
          <p:cNvSpPr>
            <a:spLocks noGrp="1"/>
          </p:cNvSpPr>
          <p:nvPr>
            <p:ph idx="1"/>
          </p:nvPr>
        </p:nvSpPr>
        <p:spPr>
          <a:xfrm>
            <a:off x="838200" y="1690688"/>
            <a:ext cx="10515600" cy="4351338"/>
          </a:xfrm>
        </p:spPr>
        <p:txBody>
          <a:bodyPr/>
          <a:lstStyle/>
          <a:p>
            <a:pPr lvl="0"/>
            <a:r>
              <a:rPr lang="en-US" altLang="zh-CN" b="1" dirty="0"/>
              <a:t>2.The parser</a:t>
            </a:r>
            <a:endParaRPr lang="zh-CN" altLang="zh-CN" dirty="0"/>
          </a:p>
          <a:p>
            <a:pPr marL="0" indent="0">
              <a:buNone/>
            </a:pPr>
            <a:r>
              <a:rPr lang="en-US" altLang="zh-CN" dirty="0"/>
              <a:t>Determine the structure of the program </a:t>
            </a:r>
            <a:endParaRPr lang="zh-CN" altLang="zh-CN" dirty="0"/>
          </a:p>
          <a:p>
            <a:pPr marL="0" indent="0">
              <a:buNone/>
            </a:pPr>
            <a:r>
              <a:rPr lang="en-US" altLang="zh-CN" dirty="0"/>
              <a:t>Input : the forms of tokens</a:t>
            </a:r>
            <a:endParaRPr lang="zh-CN" altLang="zh-CN" dirty="0"/>
          </a:p>
          <a:p>
            <a:pPr marL="0" indent="0">
              <a:buNone/>
            </a:pPr>
            <a:r>
              <a:rPr lang="en-US" altLang="zh-CN" dirty="0"/>
              <a:t>Output : a parse tree or a syntax tree (</a:t>
            </a:r>
            <a:r>
              <a:rPr lang="zh-CN" altLang="zh-CN" dirty="0"/>
              <a:t>语法树</a:t>
            </a:r>
            <a:r>
              <a:rPr lang="en-US" altLang="zh-CN" dirty="0"/>
              <a:t>)</a:t>
            </a:r>
            <a:endParaRPr lang="zh-CN" altLang="zh-CN" dirty="0"/>
          </a:p>
          <a:p>
            <a:pPr marL="0" indent="0">
              <a:buNone/>
            </a:pPr>
            <a:r>
              <a:rPr lang="en-US" altLang="zh-CN" dirty="0"/>
              <a:t> a syntax tree is a condensation of the information contained in the parse tree.</a:t>
            </a:r>
            <a:endParaRPr lang="zh-CN" altLang="en-US" dirty="0"/>
          </a:p>
        </p:txBody>
      </p:sp>
      <p:sp>
        <p:nvSpPr>
          <p:cNvPr id="4" name="矩形 3">
            <a:extLst>
              <a:ext uri="{FF2B5EF4-FFF2-40B4-BE49-F238E27FC236}">
                <a16:creationId xmlns:a16="http://schemas.microsoft.com/office/drawing/2014/main" id="{3056FC09-93F6-4274-B725-A7492FED2D1D}"/>
              </a:ext>
            </a:extLst>
          </p:cNvPr>
          <p:cNvSpPr/>
          <p:nvPr/>
        </p:nvSpPr>
        <p:spPr>
          <a:xfrm>
            <a:off x="838199" y="4871086"/>
            <a:ext cx="10269511" cy="646331"/>
          </a:xfrm>
          <a:prstGeom prst="rect">
            <a:avLst/>
          </a:prstGeom>
        </p:spPr>
        <p:txBody>
          <a:bodyPr wrap="square">
            <a:spAutoFit/>
          </a:bodyPr>
          <a:lstStyle/>
          <a:p>
            <a:r>
              <a:rPr lang="zh-CN" altLang="en-US" b="1" dirty="0">
                <a:solidFill>
                  <a:srgbClr val="4D4D4D"/>
                </a:solidFill>
                <a:latin typeface="-apple-system"/>
              </a:rPr>
              <a:t>这个阶段的任务是在词法分析的基础上将单词序列分解成各类语法单位，如“程序”、“语句”、“表达式”等。这种语法短语也称为语法单位，可以表示成语法树：</a:t>
            </a:r>
            <a:endParaRPr lang="zh-CN" altLang="en-US" b="1" dirty="0"/>
          </a:p>
        </p:txBody>
      </p:sp>
    </p:spTree>
    <p:extLst>
      <p:ext uri="{BB962C8B-B14F-4D97-AF65-F5344CB8AC3E}">
        <p14:creationId xmlns:p14="http://schemas.microsoft.com/office/powerpoint/2010/main" val="392126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0E111-2176-46F7-A111-AC1E99853E6E}"/>
              </a:ext>
            </a:extLst>
          </p:cNvPr>
          <p:cNvSpPr>
            <a:spLocks noGrp="1"/>
          </p:cNvSpPr>
          <p:nvPr>
            <p:ph type="title"/>
          </p:nvPr>
        </p:nvSpPr>
        <p:spPr/>
        <p:txBody>
          <a:bodyPr/>
          <a:lstStyle/>
          <a:p>
            <a:r>
              <a:rPr lang="en-US" altLang="zh-CN" dirty="0"/>
              <a:t>Syntax tree</a:t>
            </a:r>
            <a:endParaRPr lang="zh-CN" altLang="en-US" dirty="0"/>
          </a:p>
        </p:txBody>
      </p:sp>
      <p:sp>
        <p:nvSpPr>
          <p:cNvPr id="3" name="内容占位符 2">
            <a:extLst>
              <a:ext uri="{FF2B5EF4-FFF2-40B4-BE49-F238E27FC236}">
                <a16:creationId xmlns:a16="http://schemas.microsoft.com/office/drawing/2014/main" id="{8C98E6AA-597E-4841-8B1C-2D7F4DA849E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579E9C8-4F76-4E74-9A11-0FD7F830B5CC}"/>
              </a:ext>
            </a:extLst>
          </p:cNvPr>
          <p:cNvPicPr>
            <a:picLocks noChangeAspect="1"/>
          </p:cNvPicPr>
          <p:nvPr/>
        </p:nvPicPr>
        <p:blipFill>
          <a:blip r:embed="rId2"/>
          <a:stretch>
            <a:fillRect/>
          </a:stretch>
        </p:blipFill>
        <p:spPr>
          <a:xfrm>
            <a:off x="838200" y="1668495"/>
            <a:ext cx="10035151" cy="4824380"/>
          </a:xfrm>
          <a:prstGeom prst="rect">
            <a:avLst/>
          </a:prstGeom>
        </p:spPr>
      </p:pic>
    </p:spTree>
    <p:extLst>
      <p:ext uri="{BB962C8B-B14F-4D97-AF65-F5344CB8AC3E}">
        <p14:creationId xmlns:p14="http://schemas.microsoft.com/office/powerpoint/2010/main" val="2619060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89914-097E-48F0-83B8-6AC3EDF944C3}"/>
              </a:ext>
            </a:extLst>
          </p:cNvPr>
          <p:cNvSpPr>
            <a:spLocks noGrp="1"/>
          </p:cNvSpPr>
          <p:nvPr>
            <p:ph type="title"/>
          </p:nvPr>
        </p:nvSpPr>
        <p:spPr/>
        <p:txBody>
          <a:bodyPr/>
          <a:lstStyle/>
          <a:p>
            <a:r>
              <a:rPr lang="en-US" altLang="zh-CN" b="1" dirty="0"/>
              <a:t>1.3	The translation process</a:t>
            </a:r>
            <a:endParaRPr lang="zh-CN" altLang="en-US" dirty="0"/>
          </a:p>
        </p:txBody>
      </p:sp>
      <p:sp>
        <p:nvSpPr>
          <p:cNvPr id="3" name="内容占位符 2">
            <a:extLst>
              <a:ext uri="{FF2B5EF4-FFF2-40B4-BE49-F238E27FC236}">
                <a16:creationId xmlns:a16="http://schemas.microsoft.com/office/drawing/2014/main" id="{A986B0EA-B717-4554-B3EC-4CF2F4419E23}"/>
              </a:ext>
            </a:extLst>
          </p:cNvPr>
          <p:cNvSpPr>
            <a:spLocks noGrp="1"/>
          </p:cNvSpPr>
          <p:nvPr>
            <p:ph idx="1"/>
          </p:nvPr>
        </p:nvSpPr>
        <p:spPr/>
        <p:txBody>
          <a:bodyPr/>
          <a:lstStyle/>
          <a:p>
            <a:pPr lvl="0"/>
            <a:r>
              <a:rPr lang="en-US" altLang="zh-CN" b="1" dirty="0"/>
              <a:t>3.The semantic analyzer</a:t>
            </a:r>
            <a:endParaRPr lang="zh-CN" altLang="zh-CN" dirty="0"/>
          </a:p>
          <a:p>
            <a:pPr marL="0" indent="0">
              <a:buNone/>
            </a:pPr>
            <a:r>
              <a:rPr lang="en-US" altLang="zh-CN" dirty="0"/>
              <a:t>Static semantics: cannot be conveniently expressed as syntax and analyzed by the parser, but can be determined prior to execution.</a:t>
            </a:r>
            <a:endParaRPr lang="zh-CN" altLang="zh-CN" dirty="0"/>
          </a:p>
          <a:p>
            <a:pPr marL="0" indent="0">
              <a:buNone/>
            </a:pPr>
            <a:r>
              <a:rPr lang="en-US" altLang="zh-CN" dirty="0"/>
              <a:t>For example : declarations and type checking ,data types</a:t>
            </a:r>
            <a:endParaRPr lang="zh-CN" altLang="zh-CN" dirty="0"/>
          </a:p>
          <a:p>
            <a:pPr marL="0" indent="0">
              <a:buNone/>
            </a:pPr>
            <a:endParaRPr lang="en-US" altLang="zh-CN" dirty="0"/>
          </a:p>
          <a:p>
            <a:pPr marL="0" indent="0">
              <a:buNone/>
            </a:pPr>
            <a:r>
              <a:rPr lang="en-US" altLang="zh-CN" dirty="0" err="1"/>
              <a:t>v.s</a:t>
            </a:r>
            <a:r>
              <a:rPr lang="en-US" altLang="zh-CN" dirty="0"/>
              <a:t>.   </a:t>
            </a:r>
            <a:r>
              <a:rPr lang="en-US" altLang="zh-CN" i="1" dirty="0"/>
              <a:t>Dynamic semantics: be determined by executing it, cannot be determined by a compiler.</a:t>
            </a:r>
            <a:endParaRPr lang="zh-CN" altLang="zh-CN" dirty="0"/>
          </a:p>
          <a:p>
            <a:endParaRPr lang="zh-CN" altLang="en-US" dirty="0"/>
          </a:p>
        </p:txBody>
      </p:sp>
    </p:spTree>
    <p:extLst>
      <p:ext uri="{BB962C8B-B14F-4D97-AF65-F5344CB8AC3E}">
        <p14:creationId xmlns:p14="http://schemas.microsoft.com/office/powerpoint/2010/main" val="632354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B4C928-53B0-495E-BBE0-36F9EB529D59}"/>
              </a:ext>
            </a:extLst>
          </p:cNvPr>
          <p:cNvSpPr>
            <a:spLocks noGrp="1"/>
          </p:cNvSpPr>
          <p:nvPr>
            <p:ph type="title"/>
          </p:nvPr>
        </p:nvSpPr>
        <p:spPr/>
        <p:txBody>
          <a:bodyPr/>
          <a:lstStyle/>
          <a:p>
            <a:r>
              <a:rPr lang="en-US" altLang="zh-CN" b="1" dirty="0"/>
              <a:t>The semantic analyzer</a:t>
            </a:r>
            <a:endParaRPr lang="zh-CN" altLang="en-US" dirty="0"/>
          </a:p>
        </p:txBody>
      </p:sp>
      <p:sp>
        <p:nvSpPr>
          <p:cNvPr id="3" name="内容占位符 2">
            <a:extLst>
              <a:ext uri="{FF2B5EF4-FFF2-40B4-BE49-F238E27FC236}">
                <a16:creationId xmlns:a16="http://schemas.microsoft.com/office/drawing/2014/main" id="{F4741351-E152-4364-9DCF-BD4580DB2E2B}"/>
              </a:ext>
            </a:extLst>
          </p:cNvPr>
          <p:cNvSpPr>
            <a:spLocks noGrp="1"/>
          </p:cNvSpPr>
          <p:nvPr>
            <p:ph idx="1"/>
          </p:nvPr>
        </p:nvSpPr>
        <p:spPr>
          <a:xfrm>
            <a:off x="838200" y="1379096"/>
            <a:ext cx="10515600" cy="5321508"/>
          </a:xfrm>
        </p:spPr>
        <p:txBody>
          <a:bodyPr>
            <a:normAutofit fontScale="55000" lnSpcReduction="20000"/>
          </a:bodyPr>
          <a:lstStyle/>
          <a:p>
            <a:pPr>
              <a:lnSpc>
                <a:spcPct val="120000"/>
              </a:lnSpc>
            </a:pPr>
            <a:r>
              <a:rPr lang="zh-CN" altLang="en-US" sz="3300" b="1" dirty="0"/>
              <a:t>语义分析是审查源程序有无语义错误，为代码生成阶段收集类型信息。例如，语义分析的一个工作是进行类型审查，审查每个算符是否具有语言规范允许的运算对象，当不符合语言规范时，编译程序应报告错误。</a:t>
            </a:r>
            <a:endParaRPr lang="en-US" altLang="zh-CN" sz="3300" b="1" dirty="0"/>
          </a:p>
          <a:p>
            <a:pPr>
              <a:lnSpc>
                <a:spcPct val="120000"/>
              </a:lnSpc>
            </a:pPr>
            <a:r>
              <a:rPr lang="zh-CN" altLang="en-US" sz="3300" dirty="0"/>
              <a:t>语义检查</a:t>
            </a:r>
            <a:r>
              <a:rPr lang="en-US" altLang="zh-CN" sz="3300" dirty="0"/>
              <a:t>: </a:t>
            </a:r>
          </a:p>
          <a:p>
            <a:pPr marL="0" indent="449263">
              <a:lnSpc>
                <a:spcPct val="120000"/>
              </a:lnSpc>
              <a:buNone/>
            </a:pPr>
            <a:r>
              <a:rPr lang="en-US" altLang="zh-CN" dirty="0"/>
              <a:t>1.</a:t>
            </a:r>
            <a:r>
              <a:rPr lang="zh-CN" altLang="en-US" dirty="0"/>
              <a:t>变量或过程未经声明就使用 </a:t>
            </a:r>
            <a:endParaRPr lang="en-US" altLang="zh-CN" dirty="0"/>
          </a:p>
          <a:p>
            <a:pPr marL="0" indent="449263">
              <a:lnSpc>
                <a:spcPct val="120000"/>
              </a:lnSpc>
              <a:buNone/>
            </a:pPr>
            <a:r>
              <a:rPr lang="en-US" altLang="zh-CN" dirty="0"/>
              <a:t>2.</a:t>
            </a:r>
            <a:r>
              <a:rPr lang="zh-CN" altLang="en-US" dirty="0"/>
              <a:t>变量或过程名重复声明</a:t>
            </a:r>
            <a:endParaRPr lang="en-US" altLang="zh-CN" dirty="0"/>
          </a:p>
          <a:p>
            <a:pPr marL="0" indent="449263">
              <a:lnSpc>
                <a:spcPct val="120000"/>
              </a:lnSpc>
              <a:buNone/>
            </a:pPr>
            <a:r>
              <a:rPr lang="en-US" altLang="zh-CN" dirty="0"/>
              <a:t>3.</a:t>
            </a:r>
            <a:r>
              <a:rPr lang="zh-CN" altLang="en-US" dirty="0"/>
              <a:t>运算分量类型不匹配</a:t>
            </a:r>
            <a:endParaRPr lang="en-US" altLang="zh-CN" dirty="0"/>
          </a:p>
          <a:p>
            <a:pPr marL="0" indent="449263">
              <a:lnSpc>
                <a:spcPct val="120000"/>
              </a:lnSpc>
              <a:buNone/>
            </a:pPr>
            <a:r>
              <a:rPr lang="en-US" altLang="zh-CN" dirty="0"/>
              <a:t>4.</a:t>
            </a:r>
            <a:r>
              <a:rPr lang="zh-CN" altLang="en-US" dirty="0"/>
              <a:t>操作符与操作数之间的类型不匹配</a:t>
            </a:r>
            <a:endParaRPr lang="en-US" altLang="zh-CN" dirty="0"/>
          </a:p>
          <a:p>
            <a:pPr marL="0" indent="449263">
              <a:lnSpc>
                <a:spcPct val="120000"/>
              </a:lnSpc>
              <a:buNone/>
            </a:pPr>
            <a:r>
              <a:rPr lang="en-US" altLang="zh-CN" dirty="0"/>
              <a:t>5.</a:t>
            </a:r>
            <a:r>
              <a:rPr lang="zh-CN" altLang="en-US" dirty="0"/>
              <a:t>数组下标不是整数</a:t>
            </a:r>
            <a:endParaRPr lang="en-US" altLang="zh-CN" dirty="0"/>
          </a:p>
          <a:p>
            <a:pPr marL="0" indent="449263">
              <a:lnSpc>
                <a:spcPct val="120000"/>
              </a:lnSpc>
              <a:buNone/>
            </a:pPr>
            <a:r>
              <a:rPr lang="en-US" altLang="zh-CN" dirty="0"/>
              <a:t>6.</a:t>
            </a:r>
            <a:r>
              <a:rPr lang="zh-CN" altLang="en-US" dirty="0"/>
              <a:t>对非数组变量使用数组访问操作符</a:t>
            </a:r>
            <a:endParaRPr lang="en-US" altLang="zh-CN" dirty="0"/>
          </a:p>
          <a:p>
            <a:pPr marL="0" indent="449263">
              <a:lnSpc>
                <a:spcPct val="120000"/>
              </a:lnSpc>
              <a:buNone/>
            </a:pPr>
            <a:r>
              <a:rPr lang="en-US" altLang="zh-CN" dirty="0"/>
              <a:t>7</a:t>
            </a:r>
            <a:r>
              <a:rPr lang="zh-CN" altLang="en-US" dirty="0"/>
              <a:t>对非过程名使用过程调用操作符</a:t>
            </a:r>
            <a:endParaRPr lang="en-US" altLang="zh-CN" dirty="0"/>
          </a:p>
          <a:p>
            <a:pPr marL="0" indent="449263">
              <a:lnSpc>
                <a:spcPct val="120000"/>
              </a:lnSpc>
              <a:buNone/>
            </a:pPr>
            <a:r>
              <a:rPr lang="en-US" altLang="zh-CN" dirty="0"/>
              <a:t>8.</a:t>
            </a:r>
            <a:r>
              <a:rPr lang="zh-CN" altLang="en-US" dirty="0"/>
              <a:t>过程调用的参数类型或数目不匹配</a:t>
            </a:r>
            <a:endParaRPr lang="en-US" altLang="zh-CN" dirty="0"/>
          </a:p>
          <a:p>
            <a:pPr marL="0" indent="449263">
              <a:lnSpc>
                <a:spcPct val="120000"/>
              </a:lnSpc>
              <a:buNone/>
            </a:pPr>
            <a:r>
              <a:rPr lang="en-US" altLang="zh-CN" dirty="0"/>
              <a:t>9.</a:t>
            </a:r>
            <a:r>
              <a:rPr lang="zh-CN" altLang="en-US" dirty="0"/>
              <a:t>函数返回类型有误</a:t>
            </a:r>
            <a:endParaRPr lang="en-US" altLang="zh-CN" dirty="0"/>
          </a:p>
          <a:p>
            <a:pPr>
              <a:lnSpc>
                <a:spcPct val="120000"/>
              </a:lnSpc>
            </a:pPr>
            <a:r>
              <a:rPr lang="zh-CN" altLang="en-US" sz="2900" dirty="0"/>
              <a:t>收集类型信息</a:t>
            </a:r>
            <a:r>
              <a:rPr lang="en-US" altLang="zh-CN" sz="2900" dirty="0"/>
              <a:t>:1.</a:t>
            </a:r>
            <a:r>
              <a:rPr lang="zh-CN" altLang="en-US" sz="2900" dirty="0"/>
              <a:t>种属（</a:t>
            </a:r>
            <a:r>
              <a:rPr lang="en-US" altLang="zh-CN" sz="2900" dirty="0"/>
              <a:t>Kind</a:t>
            </a:r>
            <a:r>
              <a:rPr lang="zh-CN" altLang="en-US" sz="2900" dirty="0"/>
              <a:t>）：简单变量，复合变量</a:t>
            </a:r>
            <a:r>
              <a:rPr lang="en-US" altLang="zh-CN" sz="2900" dirty="0"/>
              <a:t>(</a:t>
            </a:r>
            <a:r>
              <a:rPr lang="zh-CN" altLang="en-US" sz="2900" dirty="0"/>
              <a:t>数组，记录，</a:t>
            </a:r>
            <a:r>
              <a:rPr lang="en-US" altLang="zh-CN" sz="2900" dirty="0"/>
              <a:t>…)</a:t>
            </a:r>
            <a:r>
              <a:rPr lang="zh-CN" altLang="en-US" sz="2900" dirty="0"/>
              <a:t>，过程，</a:t>
            </a:r>
            <a:r>
              <a:rPr lang="en-US" altLang="zh-CN" sz="2900" dirty="0"/>
              <a:t>…2.</a:t>
            </a:r>
            <a:r>
              <a:rPr lang="zh-CN" altLang="en-US" sz="2900" dirty="0"/>
              <a:t>类型（</a:t>
            </a:r>
            <a:r>
              <a:rPr lang="en-US" altLang="zh-CN" sz="2900" dirty="0"/>
              <a:t>Type</a:t>
            </a:r>
            <a:r>
              <a:rPr lang="zh-CN" altLang="en-US" sz="2900" dirty="0"/>
              <a:t>）：整型，实型，字符型，布尔型，指针型，</a:t>
            </a:r>
            <a:r>
              <a:rPr lang="en-US" altLang="zh-CN" sz="2900" dirty="0"/>
              <a:t>…3.</a:t>
            </a:r>
            <a:r>
              <a:rPr lang="zh-CN" altLang="en-US" sz="2900" dirty="0"/>
              <a:t>存储位置、长度、值、作用域</a:t>
            </a:r>
          </a:p>
        </p:txBody>
      </p:sp>
    </p:spTree>
    <p:extLst>
      <p:ext uri="{BB962C8B-B14F-4D97-AF65-F5344CB8AC3E}">
        <p14:creationId xmlns:p14="http://schemas.microsoft.com/office/powerpoint/2010/main" val="3078800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F7CD6C-0B51-4383-9F48-3BE54C884EA9}"/>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C5BBBF36-4D81-4151-A7C7-6986B75FD905}"/>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699FB02-A6C0-4EAF-AF6A-CE05CAA77529}"/>
              </a:ext>
            </a:extLst>
          </p:cNvPr>
          <p:cNvPicPr>
            <a:picLocks noChangeAspect="1"/>
          </p:cNvPicPr>
          <p:nvPr/>
        </p:nvPicPr>
        <p:blipFill>
          <a:blip r:embed="rId3"/>
          <a:stretch>
            <a:fillRect/>
          </a:stretch>
        </p:blipFill>
        <p:spPr>
          <a:xfrm>
            <a:off x="1356549" y="2043248"/>
            <a:ext cx="9175818" cy="3786846"/>
          </a:xfrm>
          <a:prstGeom prst="rect">
            <a:avLst/>
          </a:prstGeom>
        </p:spPr>
      </p:pic>
      <p:sp>
        <p:nvSpPr>
          <p:cNvPr id="5" name="矩形 4">
            <a:extLst>
              <a:ext uri="{FF2B5EF4-FFF2-40B4-BE49-F238E27FC236}">
                <a16:creationId xmlns:a16="http://schemas.microsoft.com/office/drawing/2014/main" id="{B8099D4E-B173-4853-934D-7F4F97D2A993}"/>
              </a:ext>
            </a:extLst>
          </p:cNvPr>
          <p:cNvSpPr/>
          <p:nvPr/>
        </p:nvSpPr>
        <p:spPr>
          <a:xfrm>
            <a:off x="959686" y="1027906"/>
            <a:ext cx="3268844" cy="461665"/>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r>
              <a:rPr lang="en-US" altLang="zh-CN" sz="2400" b="1" dirty="0"/>
              <a:t>The semantic analyzer</a:t>
            </a:r>
            <a:endParaRPr lang="zh-CN" altLang="en-US" sz="2400" dirty="0"/>
          </a:p>
        </p:txBody>
      </p:sp>
    </p:spTree>
    <p:extLst>
      <p:ext uri="{BB962C8B-B14F-4D97-AF65-F5344CB8AC3E}">
        <p14:creationId xmlns:p14="http://schemas.microsoft.com/office/powerpoint/2010/main" val="930088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084FE-2FE4-47B5-96C5-27E1355906BA}"/>
              </a:ext>
            </a:extLst>
          </p:cNvPr>
          <p:cNvSpPr>
            <a:spLocks noGrp="1"/>
          </p:cNvSpPr>
          <p:nvPr>
            <p:ph type="title"/>
          </p:nvPr>
        </p:nvSpPr>
        <p:spPr/>
        <p:txBody>
          <a:bodyPr/>
          <a:lstStyle/>
          <a:p>
            <a:r>
              <a:rPr lang="en-US" altLang="zh-CN" b="1" dirty="0"/>
              <a:t>1.3	The translation process</a:t>
            </a:r>
            <a:endParaRPr lang="zh-CN" altLang="en-US" dirty="0"/>
          </a:p>
        </p:txBody>
      </p:sp>
      <p:sp>
        <p:nvSpPr>
          <p:cNvPr id="3" name="内容占位符 2">
            <a:extLst>
              <a:ext uri="{FF2B5EF4-FFF2-40B4-BE49-F238E27FC236}">
                <a16:creationId xmlns:a16="http://schemas.microsoft.com/office/drawing/2014/main" id="{58BA99D1-BEEC-4E6F-90DA-F4DBCEBB4BB8}"/>
              </a:ext>
            </a:extLst>
          </p:cNvPr>
          <p:cNvSpPr>
            <a:spLocks noGrp="1"/>
          </p:cNvSpPr>
          <p:nvPr>
            <p:ph idx="1"/>
          </p:nvPr>
        </p:nvSpPr>
        <p:spPr/>
        <p:txBody>
          <a:bodyPr/>
          <a:lstStyle/>
          <a:p>
            <a:endParaRPr lang="zh-CN" altLang="en-US" dirty="0"/>
          </a:p>
        </p:txBody>
      </p:sp>
      <p:pic>
        <p:nvPicPr>
          <p:cNvPr id="10" name="图片 9">
            <a:extLst>
              <a:ext uri="{FF2B5EF4-FFF2-40B4-BE49-F238E27FC236}">
                <a16:creationId xmlns:a16="http://schemas.microsoft.com/office/drawing/2014/main" id="{0C31A410-A044-4F04-9BA9-4441680CA1DC}"/>
              </a:ext>
            </a:extLst>
          </p:cNvPr>
          <p:cNvPicPr>
            <a:picLocks noChangeAspect="1"/>
          </p:cNvPicPr>
          <p:nvPr/>
        </p:nvPicPr>
        <p:blipFill>
          <a:blip r:embed="rId2"/>
          <a:stretch>
            <a:fillRect/>
          </a:stretch>
        </p:blipFill>
        <p:spPr>
          <a:xfrm>
            <a:off x="838199" y="1899496"/>
            <a:ext cx="10515601" cy="3923607"/>
          </a:xfrm>
          <a:prstGeom prst="rect">
            <a:avLst/>
          </a:prstGeom>
        </p:spPr>
      </p:pic>
    </p:spTree>
    <p:extLst>
      <p:ext uri="{BB962C8B-B14F-4D97-AF65-F5344CB8AC3E}">
        <p14:creationId xmlns:p14="http://schemas.microsoft.com/office/powerpoint/2010/main" val="252612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977EA-E293-4538-B6E4-9DD883C855A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518E4A4-8376-4CE9-B8A8-2984D2B6918A}"/>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0239AC1C-3B47-4CED-B4A2-FA73140B46C1}"/>
              </a:ext>
            </a:extLst>
          </p:cNvPr>
          <p:cNvPicPr>
            <a:picLocks noChangeAspect="1"/>
          </p:cNvPicPr>
          <p:nvPr/>
        </p:nvPicPr>
        <p:blipFill>
          <a:blip r:embed="rId2"/>
          <a:stretch>
            <a:fillRect/>
          </a:stretch>
        </p:blipFill>
        <p:spPr>
          <a:xfrm>
            <a:off x="543619" y="1342700"/>
            <a:ext cx="11104762" cy="4647619"/>
          </a:xfrm>
          <a:prstGeom prst="rect">
            <a:avLst/>
          </a:prstGeom>
        </p:spPr>
      </p:pic>
      <p:pic>
        <p:nvPicPr>
          <p:cNvPr id="5" name="图片 4">
            <a:extLst>
              <a:ext uri="{FF2B5EF4-FFF2-40B4-BE49-F238E27FC236}">
                <a16:creationId xmlns:a16="http://schemas.microsoft.com/office/drawing/2014/main" id="{FEFD8A41-64B6-451F-B44B-34AE89CC3217}"/>
              </a:ext>
            </a:extLst>
          </p:cNvPr>
          <p:cNvPicPr>
            <a:picLocks noChangeAspect="1"/>
          </p:cNvPicPr>
          <p:nvPr/>
        </p:nvPicPr>
        <p:blipFill>
          <a:blip r:embed="rId3"/>
          <a:stretch>
            <a:fillRect/>
          </a:stretch>
        </p:blipFill>
        <p:spPr>
          <a:xfrm>
            <a:off x="2380664" y="3258746"/>
            <a:ext cx="6888313" cy="2731573"/>
          </a:xfrm>
          <a:prstGeom prst="rect">
            <a:avLst/>
          </a:prstGeom>
        </p:spPr>
      </p:pic>
      <p:sp>
        <p:nvSpPr>
          <p:cNvPr id="6" name="标题 6">
            <a:extLst>
              <a:ext uri="{FF2B5EF4-FFF2-40B4-BE49-F238E27FC236}">
                <a16:creationId xmlns:a16="http://schemas.microsoft.com/office/drawing/2014/main" id="{85DADF5E-7A3B-84DB-DB92-1FDBF80F7DFE}"/>
              </a:ext>
            </a:extLst>
          </p:cNvPr>
          <p:cNvSpPr txBox="1">
            <a:spLocks/>
          </p:cNvSpPr>
          <p:nvPr/>
        </p:nvSpPr>
        <p:spPr>
          <a:xfrm>
            <a:off x="346453" y="162000"/>
            <a:ext cx="9339094" cy="54000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1.1 </a:t>
            </a:r>
            <a:r>
              <a:rPr lang="zh-CN" altLang="en-US"/>
              <a:t>编译技术</a:t>
            </a:r>
            <a:endParaRPr lang="zh-CN" altLang="en-US" dirty="0"/>
          </a:p>
        </p:txBody>
      </p:sp>
    </p:spTree>
    <p:extLst>
      <p:ext uri="{BB962C8B-B14F-4D97-AF65-F5344CB8AC3E}">
        <p14:creationId xmlns:p14="http://schemas.microsoft.com/office/powerpoint/2010/main" val="12882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43A2A-79B7-43C9-A603-F2A5C358FC06}"/>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C23027C4-9B8B-4E4C-93D9-3681794047C4}"/>
              </a:ext>
            </a:extLst>
          </p:cNvPr>
          <p:cNvSpPr>
            <a:spLocks noGrp="1"/>
          </p:cNvSpPr>
          <p:nvPr>
            <p:ph idx="1"/>
          </p:nvPr>
        </p:nvSpPr>
        <p:spPr>
          <a:xfrm>
            <a:off x="838200" y="2141537"/>
            <a:ext cx="10515600" cy="4351338"/>
          </a:xfrm>
        </p:spPr>
        <p:txBody>
          <a:bodyPr/>
          <a:lstStyle/>
          <a:p>
            <a:r>
              <a:rPr lang="en-US" altLang="zh-CN" dirty="0"/>
              <a:t>Intermediate code(</a:t>
            </a:r>
            <a:r>
              <a:rPr lang="zh-CN" altLang="en-US" dirty="0"/>
              <a:t>中间语言</a:t>
            </a:r>
            <a:r>
              <a:rPr lang="en-US" altLang="zh-CN" dirty="0"/>
              <a:t>) : any internal representation for the source code used by the compiler. (syntax tree ,three-address, four-address and so on)</a:t>
            </a:r>
          </a:p>
          <a:p>
            <a:r>
              <a:rPr lang="zh-CN" altLang="en-US" dirty="0"/>
              <a:t>在编译器将源代码编译为目的码的过程中，会先将源代码转换为一个或多个的中间表述，以方便编译器进行最佳化，并产生出目的机器的机器语言</a:t>
            </a:r>
          </a:p>
        </p:txBody>
      </p:sp>
      <p:sp>
        <p:nvSpPr>
          <p:cNvPr id="4" name="矩形 3">
            <a:extLst>
              <a:ext uri="{FF2B5EF4-FFF2-40B4-BE49-F238E27FC236}">
                <a16:creationId xmlns:a16="http://schemas.microsoft.com/office/drawing/2014/main" id="{4B7AADF1-606A-4E97-A153-C4BFCEBCD05D}"/>
              </a:ext>
            </a:extLst>
          </p:cNvPr>
          <p:cNvSpPr/>
          <p:nvPr/>
        </p:nvSpPr>
        <p:spPr>
          <a:xfrm>
            <a:off x="838200" y="1223615"/>
            <a:ext cx="4093564" cy="46166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lvl="0" algn="ctr">
              <a:spcAft>
                <a:spcPts val="0"/>
              </a:spcAft>
              <a:tabLst>
                <a:tab pos="152400" algn="l"/>
              </a:tabLst>
            </a:pPr>
            <a:r>
              <a:rPr lang="en-US" altLang="zh-CN" sz="2400" b="1" kern="100" dirty="0">
                <a:latin typeface="Times New Roman" panose="02020603050405020304" pitchFamily="18" charset="0"/>
                <a:ea typeface="宋体" panose="02010600030101010101" pitchFamily="2" charset="-122"/>
              </a:rPr>
              <a:t>The source code optimizer</a:t>
            </a:r>
            <a:endParaRPr lang="zh-CN" altLang="zh-CN"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9299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4E93F-6B5E-4B58-BA67-5C0718AA13FC}"/>
              </a:ext>
            </a:extLst>
          </p:cNvPr>
          <p:cNvSpPr>
            <a:spLocks noGrp="1"/>
          </p:cNvSpPr>
          <p:nvPr>
            <p:ph type="title"/>
          </p:nvPr>
        </p:nvSpPr>
        <p:spPr/>
        <p:txBody>
          <a:bodyPr/>
          <a:lstStyle/>
          <a:p>
            <a:r>
              <a:rPr lang="en-US" altLang="zh-CN" dirty="0"/>
              <a:t>Intermediate code(</a:t>
            </a:r>
            <a:r>
              <a:rPr lang="zh-CN" altLang="en-US" dirty="0"/>
              <a:t>中间语言</a:t>
            </a:r>
            <a:r>
              <a:rPr lang="en-US" altLang="zh-CN" dirty="0"/>
              <a:t>)</a:t>
            </a:r>
            <a:endParaRPr lang="zh-CN" altLang="en-US" dirty="0"/>
          </a:p>
        </p:txBody>
      </p:sp>
      <p:sp>
        <p:nvSpPr>
          <p:cNvPr id="4" name="内容占位符 3">
            <a:extLst>
              <a:ext uri="{FF2B5EF4-FFF2-40B4-BE49-F238E27FC236}">
                <a16:creationId xmlns:a16="http://schemas.microsoft.com/office/drawing/2014/main" id="{9A4F8621-BAF4-48BB-B70E-3C2070034DB9}"/>
              </a:ext>
            </a:extLst>
          </p:cNvPr>
          <p:cNvSpPr>
            <a:spLocks noGrp="1"/>
          </p:cNvSpPr>
          <p:nvPr>
            <p:ph idx="1"/>
          </p:nvPr>
        </p:nvSpPr>
        <p:spPr>
          <a:xfrm>
            <a:off x="838200" y="1825625"/>
            <a:ext cx="10515600" cy="4351338"/>
          </a:xfrm>
          <a:prstGeom prst="rect">
            <a:avLst/>
          </a:prstGeom>
        </p:spPr>
        <p:txBody>
          <a:bodyPr wrap="square">
            <a:spAutoFit/>
          </a:bodyPr>
          <a:lstStyle/>
          <a:p>
            <a:r>
              <a:rPr lang="zh-CN" altLang="en-US" sz="2400" dirty="0"/>
              <a:t>这个阶段的任务是对各类语法单位按语言的语义进行初步翻译生成中间代码。</a:t>
            </a:r>
            <a:br>
              <a:rPr lang="zh-CN" altLang="en-US" sz="2400" dirty="0"/>
            </a:br>
            <a:r>
              <a:rPr lang="zh-CN" altLang="en-US" sz="2400" dirty="0"/>
              <a:t>中间代码的设计原则主要有两点：</a:t>
            </a:r>
            <a:r>
              <a:rPr lang="en-US" altLang="zh-CN" sz="2400" dirty="0"/>
              <a:t>1.</a:t>
            </a:r>
            <a:r>
              <a:rPr lang="zh-CN" altLang="en-US" sz="2400" dirty="0"/>
              <a:t>容易生成；</a:t>
            </a:r>
            <a:r>
              <a:rPr lang="en-US" altLang="zh-CN" sz="2400" dirty="0"/>
              <a:t>2.</a:t>
            </a:r>
            <a:r>
              <a:rPr lang="zh-CN" altLang="en-US" sz="2400" dirty="0"/>
              <a:t>容易将它翻译成目标代码</a:t>
            </a:r>
          </a:p>
        </p:txBody>
      </p:sp>
      <p:pic>
        <p:nvPicPr>
          <p:cNvPr id="5" name="图片 4">
            <a:extLst>
              <a:ext uri="{FF2B5EF4-FFF2-40B4-BE49-F238E27FC236}">
                <a16:creationId xmlns:a16="http://schemas.microsoft.com/office/drawing/2014/main" id="{13E52B2F-2840-4764-B6E1-1695340A558D}"/>
              </a:ext>
            </a:extLst>
          </p:cNvPr>
          <p:cNvPicPr>
            <a:picLocks noChangeAspect="1"/>
          </p:cNvPicPr>
          <p:nvPr/>
        </p:nvPicPr>
        <p:blipFill>
          <a:blip r:embed="rId2"/>
          <a:stretch>
            <a:fillRect/>
          </a:stretch>
        </p:blipFill>
        <p:spPr>
          <a:xfrm>
            <a:off x="1041816" y="2845104"/>
            <a:ext cx="10352853" cy="2941639"/>
          </a:xfrm>
          <a:prstGeom prst="rect">
            <a:avLst/>
          </a:prstGeom>
        </p:spPr>
      </p:pic>
    </p:spTree>
    <p:extLst>
      <p:ext uri="{BB962C8B-B14F-4D97-AF65-F5344CB8AC3E}">
        <p14:creationId xmlns:p14="http://schemas.microsoft.com/office/powerpoint/2010/main" val="2536837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AA1BE-68E1-432F-A28A-3A80CAE5BB34}"/>
              </a:ext>
            </a:extLst>
          </p:cNvPr>
          <p:cNvSpPr>
            <a:spLocks noGrp="1"/>
          </p:cNvSpPr>
          <p:nvPr>
            <p:ph type="title"/>
          </p:nvPr>
        </p:nvSpPr>
        <p:spPr/>
        <p:txBody>
          <a:bodyPr/>
          <a:lstStyle/>
          <a:p>
            <a:r>
              <a:rPr lang="en-US" altLang="zh-CN" b="1" dirty="0"/>
              <a:t>1.3	The translation process</a:t>
            </a:r>
            <a:endParaRPr lang="zh-CN" altLang="en-US" dirty="0"/>
          </a:p>
        </p:txBody>
      </p:sp>
      <p:sp>
        <p:nvSpPr>
          <p:cNvPr id="3" name="内容占位符 2">
            <a:extLst>
              <a:ext uri="{FF2B5EF4-FFF2-40B4-BE49-F238E27FC236}">
                <a16:creationId xmlns:a16="http://schemas.microsoft.com/office/drawing/2014/main" id="{FCC4715A-933F-42DB-96CA-45B399F37BAA}"/>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7A95EED5-BD8F-4BBD-AD86-F112398D1DA0}"/>
              </a:ext>
            </a:extLst>
          </p:cNvPr>
          <p:cNvPicPr>
            <a:picLocks noChangeAspect="1"/>
          </p:cNvPicPr>
          <p:nvPr/>
        </p:nvPicPr>
        <p:blipFill>
          <a:blip r:embed="rId2"/>
          <a:stretch>
            <a:fillRect/>
          </a:stretch>
        </p:blipFill>
        <p:spPr>
          <a:xfrm>
            <a:off x="838200" y="1690688"/>
            <a:ext cx="7661045" cy="4976828"/>
          </a:xfrm>
          <a:prstGeom prst="rect">
            <a:avLst/>
          </a:prstGeom>
        </p:spPr>
      </p:pic>
    </p:spTree>
    <p:extLst>
      <p:ext uri="{BB962C8B-B14F-4D97-AF65-F5344CB8AC3E}">
        <p14:creationId xmlns:p14="http://schemas.microsoft.com/office/powerpoint/2010/main" val="3987084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40BB4-D3D9-41B2-8366-9F0BBFB6170C}"/>
              </a:ext>
            </a:extLst>
          </p:cNvPr>
          <p:cNvSpPr>
            <a:spLocks noGrp="1"/>
          </p:cNvSpPr>
          <p:nvPr>
            <p:ph type="title"/>
          </p:nvPr>
        </p:nvSpPr>
        <p:spPr/>
        <p:txBody>
          <a:bodyPr/>
          <a:lstStyle/>
          <a:p>
            <a:r>
              <a:rPr lang="en-US" altLang="zh-CN" b="1" dirty="0"/>
              <a:t>1.3	The translation process</a:t>
            </a:r>
            <a:endParaRPr lang="zh-CN" altLang="en-US" dirty="0"/>
          </a:p>
        </p:txBody>
      </p:sp>
      <p:sp>
        <p:nvSpPr>
          <p:cNvPr id="3" name="内容占位符 2">
            <a:extLst>
              <a:ext uri="{FF2B5EF4-FFF2-40B4-BE49-F238E27FC236}">
                <a16:creationId xmlns:a16="http://schemas.microsoft.com/office/drawing/2014/main" id="{B7BDF7F9-36F2-41A3-B456-AC09D154135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8BEF9211-089D-4738-918D-53CF5426089A}"/>
              </a:ext>
            </a:extLst>
          </p:cNvPr>
          <p:cNvPicPr>
            <a:picLocks noChangeAspect="1"/>
          </p:cNvPicPr>
          <p:nvPr/>
        </p:nvPicPr>
        <p:blipFill>
          <a:blip r:embed="rId2"/>
          <a:stretch>
            <a:fillRect/>
          </a:stretch>
        </p:blipFill>
        <p:spPr>
          <a:xfrm>
            <a:off x="616250" y="2110413"/>
            <a:ext cx="11199343" cy="3221979"/>
          </a:xfrm>
          <a:prstGeom prst="rect">
            <a:avLst/>
          </a:prstGeom>
          <a:ln>
            <a:noFill/>
          </a:ln>
          <a:effectLst>
            <a:softEdge rad="112500"/>
          </a:effectLst>
        </p:spPr>
      </p:pic>
    </p:spTree>
    <p:extLst>
      <p:ext uri="{BB962C8B-B14F-4D97-AF65-F5344CB8AC3E}">
        <p14:creationId xmlns:p14="http://schemas.microsoft.com/office/powerpoint/2010/main" val="662011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14F7D-71E9-42E5-86BA-28CA6614AA3C}"/>
              </a:ext>
            </a:extLst>
          </p:cNvPr>
          <p:cNvSpPr>
            <a:spLocks noGrp="1"/>
          </p:cNvSpPr>
          <p:nvPr>
            <p:ph type="title"/>
          </p:nvPr>
        </p:nvSpPr>
        <p:spPr/>
        <p:txBody>
          <a:bodyPr/>
          <a:lstStyle/>
          <a:p>
            <a:r>
              <a:rPr lang="en-US" altLang="zh-CN" dirty="0"/>
              <a:t>Symbol table </a:t>
            </a:r>
            <a:endParaRPr lang="zh-CN" altLang="en-US" dirty="0"/>
          </a:p>
        </p:txBody>
      </p:sp>
      <p:pic>
        <p:nvPicPr>
          <p:cNvPr id="4" name="内容占位符 3">
            <a:extLst>
              <a:ext uri="{FF2B5EF4-FFF2-40B4-BE49-F238E27FC236}">
                <a16:creationId xmlns:a16="http://schemas.microsoft.com/office/drawing/2014/main" id="{EA60204A-3508-43E1-8A8D-1E2AD6F6452D}"/>
              </a:ext>
            </a:extLst>
          </p:cNvPr>
          <p:cNvPicPr>
            <a:picLocks noGrp="1" noChangeAspect="1"/>
          </p:cNvPicPr>
          <p:nvPr>
            <p:ph idx="1"/>
          </p:nvPr>
        </p:nvPicPr>
        <p:blipFill>
          <a:blip r:embed="rId2"/>
          <a:stretch>
            <a:fillRect/>
          </a:stretch>
        </p:blipFill>
        <p:spPr>
          <a:xfrm>
            <a:off x="838200" y="1523045"/>
            <a:ext cx="10400000" cy="3247619"/>
          </a:xfrm>
          <a:prstGeom prst="rect">
            <a:avLst/>
          </a:prstGeom>
        </p:spPr>
      </p:pic>
      <p:sp>
        <p:nvSpPr>
          <p:cNvPr id="5" name="矩形 4">
            <a:extLst>
              <a:ext uri="{FF2B5EF4-FFF2-40B4-BE49-F238E27FC236}">
                <a16:creationId xmlns:a16="http://schemas.microsoft.com/office/drawing/2014/main" id="{142EA447-B01B-40E0-8837-6C843C4E1B90}"/>
              </a:ext>
            </a:extLst>
          </p:cNvPr>
          <p:cNvSpPr/>
          <p:nvPr/>
        </p:nvSpPr>
        <p:spPr>
          <a:xfrm>
            <a:off x="838200" y="4247444"/>
            <a:ext cx="2367956" cy="523220"/>
          </a:xfrm>
          <a:prstGeom prst="rect">
            <a:avLst/>
          </a:prstGeom>
        </p:spPr>
        <p:txBody>
          <a:bodyPr wrap="none">
            <a:spAutoFit/>
          </a:bodyPr>
          <a:lstStyle/>
          <a:p>
            <a:r>
              <a:rPr lang="en-US" altLang="zh-CN" sz="2800" kern="100" dirty="0">
                <a:latin typeface="Times New Roman" panose="02020603050405020304" pitchFamily="18" charset="0"/>
                <a:ea typeface="宋体" panose="02010600030101010101" pitchFamily="2" charset="-122"/>
              </a:rPr>
              <a:t> =</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rPr>
              <a:t>hash table </a:t>
            </a:r>
            <a:endParaRPr lang="zh-CN" altLang="en-US" sz="2800" dirty="0"/>
          </a:p>
        </p:txBody>
      </p:sp>
      <p:sp>
        <p:nvSpPr>
          <p:cNvPr id="6" name="矩形 5">
            <a:extLst>
              <a:ext uri="{FF2B5EF4-FFF2-40B4-BE49-F238E27FC236}">
                <a16:creationId xmlns:a16="http://schemas.microsoft.com/office/drawing/2014/main" id="{470D3104-4944-4A72-8DC1-AEACEB4C6E4E}"/>
              </a:ext>
            </a:extLst>
          </p:cNvPr>
          <p:cNvSpPr/>
          <p:nvPr/>
        </p:nvSpPr>
        <p:spPr>
          <a:xfrm>
            <a:off x="788807" y="5051610"/>
            <a:ext cx="11004030" cy="1200329"/>
          </a:xfrm>
          <a:prstGeom prst="rect">
            <a:avLst/>
          </a:prstGeom>
        </p:spPr>
        <p:txBody>
          <a:bodyPr wrap="square">
            <a:spAutoFit/>
          </a:bodyPr>
          <a:lstStyle/>
          <a:p>
            <a:r>
              <a:rPr lang="zh-CN" altLang="en-US" dirty="0">
                <a:latin typeface="AdobeSongStd-Light"/>
              </a:rPr>
              <a:t>    这个数据结构中的信息与标识符有关：函数、变量、常量以及数据类型。符号表几乎与编译器的所有阶段交互：扫描程序、分析程序或将标识符输入到表格中的语义分析程序；语义分析程序将增加数据类型和其他信息；优化阶段和代码生成阶段也将利用由符号表提供的信息选出恰当的代码。因为对符号表的访问如此频繁，所以插入、删除和访问操作都必须比常规操作更有效</a:t>
            </a:r>
            <a:endParaRPr lang="zh-CN" altLang="en-US" dirty="0"/>
          </a:p>
        </p:txBody>
      </p:sp>
    </p:spTree>
    <p:extLst>
      <p:ext uri="{BB962C8B-B14F-4D97-AF65-F5344CB8AC3E}">
        <p14:creationId xmlns:p14="http://schemas.microsoft.com/office/powerpoint/2010/main" val="3506199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ECA9D-051B-4085-8769-7013D68035BA}"/>
              </a:ext>
            </a:extLst>
          </p:cNvPr>
          <p:cNvSpPr>
            <a:spLocks noGrp="1"/>
          </p:cNvSpPr>
          <p:nvPr>
            <p:ph type="title"/>
          </p:nvPr>
        </p:nvSpPr>
        <p:spPr/>
        <p:txBody>
          <a:bodyPr/>
          <a:lstStyle/>
          <a:p>
            <a:r>
              <a:rPr lang="en-US" altLang="zh-CN" b="1" dirty="0"/>
              <a:t>1.3	The translation process</a:t>
            </a:r>
            <a:endParaRPr lang="zh-CN" altLang="en-US" dirty="0"/>
          </a:p>
        </p:txBody>
      </p:sp>
      <p:sp>
        <p:nvSpPr>
          <p:cNvPr id="3" name="内容占位符 2">
            <a:extLst>
              <a:ext uri="{FF2B5EF4-FFF2-40B4-BE49-F238E27FC236}">
                <a16:creationId xmlns:a16="http://schemas.microsoft.com/office/drawing/2014/main" id="{49CEEFDE-1BC7-48C2-B356-C26D73FDAB3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4690B7C-2B8F-4E5C-BD36-4BE400824669}"/>
              </a:ext>
            </a:extLst>
          </p:cNvPr>
          <p:cNvPicPr>
            <a:picLocks noChangeAspect="1"/>
          </p:cNvPicPr>
          <p:nvPr/>
        </p:nvPicPr>
        <p:blipFill>
          <a:blip r:embed="rId2"/>
          <a:stretch>
            <a:fillRect/>
          </a:stretch>
        </p:blipFill>
        <p:spPr>
          <a:xfrm>
            <a:off x="838200" y="1525185"/>
            <a:ext cx="10515600" cy="5287845"/>
          </a:xfrm>
          <a:prstGeom prst="rect">
            <a:avLst/>
          </a:prstGeom>
        </p:spPr>
      </p:pic>
    </p:spTree>
    <p:extLst>
      <p:ext uri="{BB962C8B-B14F-4D97-AF65-F5344CB8AC3E}">
        <p14:creationId xmlns:p14="http://schemas.microsoft.com/office/powerpoint/2010/main" val="3390992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38E8E-13F4-444D-90C4-530565D3AA12}"/>
              </a:ext>
            </a:extLst>
          </p:cNvPr>
          <p:cNvSpPr>
            <a:spLocks noGrp="1"/>
          </p:cNvSpPr>
          <p:nvPr>
            <p:ph type="title"/>
          </p:nvPr>
        </p:nvSpPr>
        <p:spPr/>
        <p:txBody>
          <a:bodyPr/>
          <a:lstStyle/>
          <a:p>
            <a:r>
              <a:rPr lang="en-US" altLang="zh-CN" b="1" dirty="0"/>
              <a:t>1.4 other issues in compiler structure</a:t>
            </a:r>
            <a:endParaRPr lang="zh-CN" altLang="en-US" dirty="0"/>
          </a:p>
        </p:txBody>
      </p:sp>
      <p:sp>
        <p:nvSpPr>
          <p:cNvPr id="3" name="内容占位符 2">
            <a:extLst>
              <a:ext uri="{FF2B5EF4-FFF2-40B4-BE49-F238E27FC236}">
                <a16:creationId xmlns:a16="http://schemas.microsoft.com/office/drawing/2014/main" id="{77AEEE0E-548E-4F9C-B9AA-B56BA148C38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1B490CA-9433-490A-A0AF-CD98B73FBC7C}"/>
              </a:ext>
            </a:extLst>
          </p:cNvPr>
          <p:cNvPicPr>
            <a:picLocks noChangeAspect="1"/>
          </p:cNvPicPr>
          <p:nvPr/>
        </p:nvPicPr>
        <p:blipFill>
          <a:blip r:embed="rId2"/>
          <a:stretch>
            <a:fillRect/>
          </a:stretch>
        </p:blipFill>
        <p:spPr>
          <a:xfrm>
            <a:off x="759501" y="1878019"/>
            <a:ext cx="10792918" cy="4298944"/>
          </a:xfrm>
          <a:prstGeom prst="rect">
            <a:avLst/>
          </a:prstGeom>
        </p:spPr>
      </p:pic>
      <p:sp>
        <p:nvSpPr>
          <p:cNvPr id="5" name="矩形 4">
            <a:extLst>
              <a:ext uri="{FF2B5EF4-FFF2-40B4-BE49-F238E27FC236}">
                <a16:creationId xmlns:a16="http://schemas.microsoft.com/office/drawing/2014/main" id="{9103A5AA-FFF3-4066-AE0D-85C296A626B3}"/>
              </a:ext>
            </a:extLst>
          </p:cNvPr>
          <p:cNvSpPr/>
          <p:nvPr/>
        </p:nvSpPr>
        <p:spPr>
          <a:xfrm>
            <a:off x="3997376" y="1416354"/>
            <a:ext cx="8009745" cy="923330"/>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zh-CN" altLang="en-US" b="1" dirty="0">
                <a:latin typeface="AdobeSongStd-Light"/>
              </a:rPr>
              <a:t>将分析源程序以计算其特性的编译器操作归为编译器的分析（ </a:t>
            </a:r>
            <a:r>
              <a:rPr lang="en-US" altLang="zh-CN" b="1" dirty="0">
                <a:latin typeface="Times New Roman" panose="02020603050405020304" pitchFamily="18" charset="0"/>
              </a:rPr>
              <a:t>a n a l y s </a:t>
            </a:r>
            <a:r>
              <a:rPr lang="en-US" altLang="zh-CN" b="1" dirty="0" err="1">
                <a:latin typeface="Times New Roman" panose="02020603050405020304" pitchFamily="18" charset="0"/>
              </a:rPr>
              <a:t>i</a:t>
            </a:r>
            <a:r>
              <a:rPr lang="en-US" altLang="zh-CN" b="1" dirty="0">
                <a:latin typeface="Times New Roman" panose="02020603050405020304" pitchFamily="18" charset="0"/>
              </a:rPr>
              <a:t> s</a:t>
            </a:r>
            <a:r>
              <a:rPr lang="zh-CN" altLang="en-US" b="1" dirty="0">
                <a:latin typeface="AdobeSongStd-Light"/>
              </a:rPr>
              <a:t>）部分，而将生成翻译代码时所涉及到的操作称作编译器的综合（ </a:t>
            </a:r>
            <a:r>
              <a:rPr lang="en-US" altLang="zh-CN" b="1" dirty="0">
                <a:latin typeface="Times New Roman" panose="02020603050405020304" pitchFamily="18" charset="0"/>
              </a:rPr>
              <a:t>s y n t h e s </a:t>
            </a:r>
            <a:r>
              <a:rPr lang="en-US" altLang="zh-CN" b="1" dirty="0" err="1">
                <a:latin typeface="Times New Roman" panose="02020603050405020304" pitchFamily="18" charset="0"/>
              </a:rPr>
              <a:t>i</a:t>
            </a:r>
            <a:r>
              <a:rPr lang="en-US" altLang="zh-CN" b="1" dirty="0">
                <a:latin typeface="Times New Roman" panose="02020603050405020304" pitchFamily="18" charset="0"/>
              </a:rPr>
              <a:t> s</a:t>
            </a:r>
            <a:r>
              <a:rPr lang="zh-CN" altLang="en-US" b="1" dirty="0">
                <a:latin typeface="AdobeSongStd-Light"/>
              </a:rPr>
              <a:t>）部分</a:t>
            </a:r>
            <a:endParaRPr lang="zh-CN" altLang="en-US" b="1" dirty="0"/>
          </a:p>
        </p:txBody>
      </p:sp>
    </p:spTree>
    <p:extLst>
      <p:ext uri="{BB962C8B-B14F-4D97-AF65-F5344CB8AC3E}">
        <p14:creationId xmlns:p14="http://schemas.microsoft.com/office/powerpoint/2010/main" val="234254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5D953A-E970-41BB-B17A-EFD995E09E8D}"/>
              </a:ext>
            </a:extLst>
          </p:cNvPr>
          <p:cNvSpPr>
            <a:spLocks noGrp="1"/>
          </p:cNvSpPr>
          <p:nvPr>
            <p:ph type="title"/>
          </p:nvPr>
        </p:nvSpPr>
        <p:spPr/>
        <p:txBody>
          <a:bodyPr/>
          <a:lstStyle/>
          <a:p>
            <a:r>
              <a:rPr lang="en-US" altLang="zh-CN" b="1" dirty="0"/>
              <a:t>1.4 other issues in compiler structure</a:t>
            </a:r>
            <a:endParaRPr lang="zh-CN" altLang="en-US" dirty="0"/>
          </a:p>
        </p:txBody>
      </p:sp>
      <p:sp>
        <p:nvSpPr>
          <p:cNvPr id="3" name="内容占位符 2">
            <a:extLst>
              <a:ext uri="{FF2B5EF4-FFF2-40B4-BE49-F238E27FC236}">
                <a16:creationId xmlns:a16="http://schemas.microsoft.com/office/drawing/2014/main" id="{81943C2C-13EC-4A7F-A292-A45F06F1B8B3}"/>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EB3B7487-E1D1-4EA3-AF0B-382B5389A307}"/>
              </a:ext>
            </a:extLst>
          </p:cNvPr>
          <p:cNvPicPr>
            <a:picLocks noChangeAspect="1"/>
          </p:cNvPicPr>
          <p:nvPr/>
        </p:nvPicPr>
        <p:blipFill>
          <a:blip r:embed="rId3"/>
          <a:stretch>
            <a:fillRect/>
          </a:stretch>
        </p:blipFill>
        <p:spPr>
          <a:xfrm>
            <a:off x="838200" y="1825625"/>
            <a:ext cx="10869118" cy="4359499"/>
          </a:xfrm>
          <a:prstGeom prst="rect">
            <a:avLst/>
          </a:prstGeom>
        </p:spPr>
      </p:pic>
    </p:spTree>
    <p:extLst>
      <p:ext uri="{BB962C8B-B14F-4D97-AF65-F5344CB8AC3E}">
        <p14:creationId xmlns:p14="http://schemas.microsoft.com/office/powerpoint/2010/main" val="846570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83532-9BF3-4A09-908E-1B3237E4A03A}"/>
              </a:ext>
            </a:extLst>
          </p:cNvPr>
          <p:cNvSpPr>
            <a:spLocks noGrp="1"/>
          </p:cNvSpPr>
          <p:nvPr>
            <p:ph type="title"/>
          </p:nvPr>
        </p:nvSpPr>
        <p:spPr/>
        <p:txBody>
          <a:bodyPr/>
          <a:lstStyle/>
          <a:p>
            <a:r>
              <a:rPr lang="en-US" altLang="zh-CN" b="1" dirty="0"/>
              <a:t>1.4 other issues in compiler structure</a:t>
            </a:r>
            <a:endParaRPr lang="zh-CN" altLang="en-US" dirty="0"/>
          </a:p>
        </p:txBody>
      </p:sp>
      <p:sp>
        <p:nvSpPr>
          <p:cNvPr id="3" name="内容占位符 2">
            <a:extLst>
              <a:ext uri="{FF2B5EF4-FFF2-40B4-BE49-F238E27FC236}">
                <a16:creationId xmlns:a16="http://schemas.microsoft.com/office/drawing/2014/main" id="{42435390-6D2C-47F2-86FC-25188BB8DFE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214CB1C-44E2-4FA9-B197-1D291DB20F1D}"/>
              </a:ext>
            </a:extLst>
          </p:cNvPr>
          <p:cNvPicPr>
            <a:picLocks noChangeAspect="1"/>
          </p:cNvPicPr>
          <p:nvPr/>
        </p:nvPicPr>
        <p:blipFill>
          <a:blip r:embed="rId2"/>
          <a:stretch>
            <a:fillRect/>
          </a:stretch>
        </p:blipFill>
        <p:spPr>
          <a:xfrm>
            <a:off x="838200" y="1938789"/>
            <a:ext cx="10406273" cy="2062505"/>
          </a:xfrm>
          <a:prstGeom prst="rect">
            <a:avLst/>
          </a:prstGeom>
        </p:spPr>
      </p:pic>
    </p:spTree>
    <p:extLst>
      <p:ext uri="{BB962C8B-B14F-4D97-AF65-F5344CB8AC3E}">
        <p14:creationId xmlns:p14="http://schemas.microsoft.com/office/powerpoint/2010/main" val="1098072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B44823F-32CF-4870-BC8A-09F888AF1D28}"/>
              </a:ext>
            </a:extLst>
          </p:cNvPr>
          <p:cNvSpPr>
            <a:spLocks noGrp="1"/>
          </p:cNvSpPr>
          <p:nvPr>
            <p:ph type="pic" sz="quarter" idx="10"/>
          </p:nvPr>
        </p:nvSpPr>
        <p:spPr/>
      </p:sp>
      <p:sp>
        <p:nvSpPr>
          <p:cNvPr id="9" name="内容占位符 6"/>
          <p:cNvSpPr txBox="1">
            <a:spLocks/>
          </p:cNvSpPr>
          <p:nvPr/>
        </p:nvSpPr>
        <p:spPr>
          <a:xfrm>
            <a:off x="414081" y="216250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什么是计算思维？</a:t>
            </a:r>
            <a:endParaRPr lang="en-US" altLang="zh-CN" dirty="0">
              <a:latin typeface="微软雅黑" panose="020B0503020204020204" pitchFamily="34" charset="-122"/>
              <a:ea typeface="微软雅黑" panose="020B0503020204020204" pitchFamily="34" charset="-122"/>
            </a:endParaRPr>
          </a:p>
          <a:p>
            <a:pPr marL="0" indent="0">
              <a:buFont typeface="Arial" panose="020B0604020202090204" pitchFamily="34" charset="0"/>
              <a:buNone/>
            </a:pPr>
            <a:r>
              <a:rPr lang="zh-CN" sz="2000" dirty="0">
                <a:latin typeface="微软雅黑" panose="020B0503020204020204" pitchFamily="34" charset="-122"/>
                <a:ea typeface="微软雅黑" panose="020B0503020204020204" pitchFamily="34" charset="-122"/>
              </a:rPr>
              <a:t>计算思维运用计算机科学的基本概念去求解问题、设计系统和理解人类行为，</a:t>
            </a:r>
          </a:p>
          <a:p>
            <a:pPr marL="0" indent="0">
              <a:buFont typeface="Arial" panose="020B0604020202090204" pitchFamily="34" charset="0"/>
              <a:buNone/>
            </a:pPr>
            <a:r>
              <a:rPr lang="zh-CN" sz="2000" dirty="0">
                <a:latin typeface="微软雅黑" panose="020B0503020204020204" pitchFamily="34" charset="-122"/>
                <a:ea typeface="微软雅黑" panose="020B0503020204020204" pitchFamily="34" charset="-122"/>
              </a:rPr>
              <a:t>它包括一系列广泛的计算机科学的思维方法</a:t>
            </a:r>
          </a:p>
          <a:p>
            <a:pPr marL="0" indent="0">
              <a:buFont typeface="Arial" panose="020B0604020202090204" pitchFamily="34" charset="0"/>
              <a:buNone/>
            </a:pPr>
            <a:endParaRPr lang="zh-CN" sz="2000" dirty="0">
              <a:latin typeface="微软雅黑" panose="020B0503020204020204" pitchFamily="34" charset="-122"/>
              <a:ea typeface="微软雅黑" panose="020B0503020204020204" pitchFamily="34" charset="-122"/>
            </a:endParaRPr>
          </a:p>
          <a:p>
            <a:pPr marL="0" indent="0">
              <a:buFont typeface="Arial" panose="020B0604020202090204" pitchFamily="34" charset="0"/>
              <a:buNone/>
            </a:pPr>
            <a:r>
              <a:rPr lang="zh-CN" sz="2000" dirty="0">
                <a:latin typeface="微软雅黑" panose="020B0503020204020204" pitchFamily="34" charset="-122"/>
                <a:ea typeface="微软雅黑" panose="020B0503020204020204" pitchFamily="34" charset="-122"/>
              </a:rPr>
              <a:t>计算思维通过约简、嵌入、转化和仿真等方法，把一个看来困难的问题</a:t>
            </a:r>
          </a:p>
          <a:p>
            <a:pPr marL="0" indent="0">
              <a:buFont typeface="Arial" panose="020B0604020202090204" pitchFamily="34" charset="0"/>
              <a:buNone/>
            </a:pPr>
            <a:r>
              <a:rPr lang="zh-CN" sz="2000" dirty="0">
                <a:latin typeface="微软雅黑" panose="020B0503020204020204" pitchFamily="34" charset="-122"/>
                <a:ea typeface="微软雅黑" panose="020B0503020204020204" pitchFamily="34" charset="-122"/>
              </a:rPr>
              <a:t>重新阐释成一个我们知道问题怎样解决的方法</a:t>
            </a:r>
          </a:p>
          <a:p>
            <a:pPr marL="0" indent="0">
              <a:buFont typeface="Arial" panose="020B0604020202090204" pitchFamily="34" charset="0"/>
              <a:buNone/>
            </a:pPr>
            <a:endParaRPr lang="zh-CN" sz="2000" dirty="0">
              <a:latin typeface="微软雅黑" panose="020B0503020204020204" pitchFamily="34" charset="-122"/>
              <a:ea typeface="微软雅黑" panose="020B0503020204020204" pitchFamily="34" charset="-122"/>
            </a:endParaRPr>
          </a:p>
          <a:p>
            <a:pPr marL="0" indent="0">
              <a:buFont typeface="Arial" panose="020B0604020202090204" pitchFamily="34" charset="0"/>
              <a:buNone/>
            </a:pPr>
            <a:endParaRPr lang="zh-CN" sz="2000" dirty="0">
              <a:latin typeface="微软雅黑" panose="020B0503020204020204" pitchFamily="34" charset="-122"/>
              <a:ea typeface="微软雅黑" panose="020B0503020204020204" pitchFamily="34" charset="-122"/>
            </a:endParaRPr>
          </a:p>
          <a:p>
            <a:pPr marL="0" indent="0">
              <a:buFont typeface="Arial" panose="020B0604020202090204" pitchFamily="34" charset="0"/>
              <a:buNone/>
            </a:pPr>
            <a:endParaRPr lang="zh-CN" sz="2000" dirty="0">
              <a:latin typeface="微软雅黑" panose="020B0503020204020204" pitchFamily="34" charset="-122"/>
              <a:ea typeface="微软雅黑" panose="020B0503020204020204" pitchFamily="34" charset="-122"/>
            </a:endParaRPr>
          </a:p>
          <a:p>
            <a:pPr marL="0" indent="0">
              <a:buFont typeface="Arial" panose="020B0604020202090204" pitchFamily="34" charset="0"/>
              <a:buNone/>
            </a:pPr>
            <a:endParaRPr lang="zh-CN" sz="2000" dirty="0">
              <a:latin typeface="微软雅黑" panose="020B0503020204020204" pitchFamily="34" charset="-122"/>
              <a:ea typeface="微软雅黑" panose="020B0503020204020204" pitchFamily="34" charset="-122"/>
            </a:endParaRPr>
          </a:p>
        </p:txBody>
      </p:sp>
      <p:sp>
        <p:nvSpPr>
          <p:cNvPr id="10" name="标题 1"/>
          <p:cNvSpPr txBox="1">
            <a:spLocks/>
          </p:cNvSpPr>
          <p:nvPr/>
        </p:nvSpPr>
        <p:spPr>
          <a:xfrm>
            <a:off x="414081" y="702000"/>
            <a:ext cx="10515600" cy="1325563"/>
          </a:xfrm>
          <a:prstGeom prst="rect">
            <a:avLst/>
          </a:prstGeom>
        </p:spPr>
        <p:txBody>
          <a:bodyPr anchor="ctr"/>
          <a:lstStyle>
            <a:lvl1pPr algn="l" defTabSz="914400" rtl="0" eaLnBrk="1" latinLnBrk="0" hangingPunct="1">
              <a:lnSpc>
                <a:spcPct val="100000"/>
              </a:lnSpc>
              <a:spcBef>
                <a:spcPct val="0"/>
              </a:spcBef>
              <a:buNone/>
              <a:defRPr sz="2800" b="1" kern="1200">
                <a:solidFill>
                  <a:srgbClr val="0078B4"/>
                </a:solidFill>
                <a:latin typeface="+mj-lt"/>
                <a:ea typeface="+mj-ea"/>
                <a:cs typeface="+mj-cs"/>
              </a:defRPr>
            </a:lvl1pPr>
          </a:lstStyle>
          <a:p>
            <a:r>
              <a:rPr lang="zh-CN" altLang="zh-CN" dirty="0">
                <a:latin typeface="微软雅黑" panose="020B0503020204020204" pitchFamily="34" charset="-122"/>
                <a:ea typeface="微软雅黑" panose="020B0503020204020204" pitchFamily="34" charset="-122"/>
              </a:rPr>
              <a:t>编译技术与计算思维</a:t>
            </a:r>
          </a:p>
        </p:txBody>
      </p:sp>
      <p:pic>
        <p:nvPicPr>
          <p:cNvPr id="12" name="图片 11"/>
          <p:cNvPicPr>
            <a:picLocks noChangeAspect="1"/>
          </p:cNvPicPr>
          <p:nvPr/>
        </p:nvPicPr>
        <p:blipFill>
          <a:blip r:embed="rId3"/>
          <a:stretch>
            <a:fillRect/>
          </a:stretch>
        </p:blipFill>
        <p:spPr>
          <a:xfrm>
            <a:off x="9212006" y="1029660"/>
            <a:ext cx="1666875" cy="2095500"/>
          </a:xfrm>
          <a:prstGeom prst="rect">
            <a:avLst/>
          </a:prstGeom>
        </p:spPr>
      </p:pic>
      <p:sp>
        <p:nvSpPr>
          <p:cNvPr id="13" name="文本框 9"/>
          <p:cNvSpPr txBox="1"/>
          <p:nvPr/>
        </p:nvSpPr>
        <p:spPr>
          <a:xfrm>
            <a:off x="8517316" y="3369635"/>
            <a:ext cx="3250565" cy="119888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周以真</a:t>
            </a:r>
          </a:p>
          <a:p>
            <a:pPr algn="ctr"/>
            <a:r>
              <a:rPr lang="zh-CN" dirty="0">
                <a:latin typeface="微软雅黑" panose="020B0503020204020204" pitchFamily="34" charset="-122"/>
                <a:ea typeface="微软雅黑" panose="020B0503020204020204" pitchFamily="34" charset="-122"/>
              </a:rPr>
              <a:t>卡内基梅隆大学教授</a:t>
            </a:r>
            <a:endParaRPr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主要贡献：</a:t>
            </a:r>
            <a:r>
              <a:rPr lang="zh-CN" dirty="0">
                <a:latin typeface="微软雅黑" panose="020B0503020204020204" pitchFamily="34" charset="-122"/>
                <a:ea typeface="微软雅黑" panose="020B0503020204020204" pitchFamily="34" charset="-122"/>
              </a:rPr>
              <a:t>提出了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计算</a:t>
            </a:r>
          </a:p>
          <a:p>
            <a:pPr algn="ctr"/>
            <a:r>
              <a:rPr lang="zh-CN" altLang="en-US" dirty="0">
                <a:latin typeface="微软雅黑" panose="020B0503020204020204" pitchFamily="34" charset="-122"/>
                <a:ea typeface="微软雅黑" panose="020B0503020204020204" pitchFamily="34" charset="-122"/>
              </a:rPr>
              <a:t>思维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的概念</a:t>
            </a:r>
          </a:p>
        </p:txBody>
      </p:sp>
      <p:sp>
        <p:nvSpPr>
          <p:cNvPr id="14" name="单圆角矩形 13"/>
          <p:cNvSpPr/>
          <p:nvPr/>
        </p:nvSpPr>
        <p:spPr>
          <a:xfrm>
            <a:off x="543621" y="4951420"/>
            <a:ext cx="1274445" cy="1026795"/>
          </a:xfrm>
          <a:prstGeom prst="snip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递归</a:t>
            </a:r>
          </a:p>
        </p:txBody>
      </p:sp>
      <p:sp>
        <p:nvSpPr>
          <p:cNvPr id="15" name="单圆角矩形 14"/>
          <p:cNvSpPr/>
          <p:nvPr/>
        </p:nvSpPr>
        <p:spPr>
          <a:xfrm>
            <a:off x="2547681" y="4724090"/>
            <a:ext cx="1274445" cy="1026795"/>
          </a:xfrm>
          <a:prstGeom prst="snipRoundRect">
            <a:avLst/>
          </a:prstGeom>
          <a:solidFill>
            <a:srgbClr val="1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pitchFamily="34" charset="-122"/>
                <a:ea typeface="微软雅黑" panose="020B0503020204020204" pitchFamily="34" charset="-122"/>
              </a:rPr>
              <a:t>问题</a:t>
            </a:r>
          </a:p>
          <a:p>
            <a:pPr algn="ctr"/>
            <a:r>
              <a:rPr lang="zh-CN" altLang="en-US" sz="2400">
                <a:solidFill>
                  <a:schemeClr val="tx1"/>
                </a:solidFill>
                <a:latin typeface="微软雅黑" panose="020B0503020204020204" pitchFamily="34" charset="-122"/>
                <a:ea typeface="微软雅黑" panose="020B0503020204020204" pitchFamily="34" charset="-122"/>
              </a:rPr>
              <a:t>分解</a:t>
            </a:r>
          </a:p>
        </p:txBody>
      </p:sp>
      <p:sp>
        <p:nvSpPr>
          <p:cNvPr id="16" name="单圆角矩形 15"/>
          <p:cNvSpPr/>
          <p:nvPr/>
        </p:nvSpPr>
        <p:spPr>
          <a:xfrm>
            <a:off x="4459031" y="5231455"/>
            <a:ext cx="1274445" cy="1026795"/>
          </a:xfrm>
          <a:prstGeom prst="snip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自动化</a:t>
            </a:r>
          </a:p>
        </p:txBody>
      </p:sp>
      <p:sp>
        <p:nvSpPr>
          <p:cNvPr id="17" name="单圆角矩形 16"/>
          <p:cNvSpPr/>
          <p:nvPr/>
        </p:nvSpPr>
        <p:spPr>
          <a:xfrm>
            <a:off x="6252906" y="4724090"/>
            <a:ext cx="1274445" cy="1026795"/>
          </a:xfrm>
          <a:prstGeom prst="snip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抽象</a:t>
            </a:r>
          </a:p>
        </p:txBody>
      </p:sp>
      <p:sp>
        <p:nvSpPr>
          <p:cNvPr id="18" name="单圆角矩形 17"/>
          <p:cNvSpPr/>
          <p:nvPr/>
        </p:nvSpPr>
        <p:spPr>
          <a:xfrm>
            <a:off x="8186481" y="5381950"/>
            <a:ext cx="1274445" cy="1026795"/>
          </a:xfrm>
          <a:prstGeom prst="snipRoundRect">
            <a:avLst/>
          </a:prstGeom>
          <a:solidFill>
            <a:srgbClr val="E53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pitchFamily="34" charset="-122"/>
                <a:ea typeface="微软雅黑" panose="020B0503020204020204" pitchFamily="34" charset="-122"/>
              </a:rPr>
              <a:t>等价</a:t>
            </a:r>
          </a:p>
          <a:p>
            <a:pPr algn="ctr"/>
            <a:r>
              <a:rPr lang="zh-CN" altLang="en-US" sz="2400">
                <a:solidFill>
                  <a:schemeClr val="tx1"/>
                </a:solidFill>
                <a:latin typeface="微软雅黑" panose="020B0503020204020204" pitchFamily="34" charset="-122"/>
                <a:ea typeface="微软雅黑" panose="020B0503020204020204" pitchFamily="34" charset="-122"/>
              </a:rPr>
              <a:t>转换</a:t>
            </a:r>
          </a:p>
        </p:txBody>
      </p:sp>
      <p:sp>
        <p:nvSpPr>
          <p:cNvPr id="19" name="单圆角矩形 18"/>
          <p:cNvSpPr/>
          <p:nvPr/>
        </p:nvSpPr>
        <p:spPr>
          <a:xfrm>
            <a:off x="9920666" y="4839025"/>
            <a:ext cx="1274445" cy="1026795"/>
          </a:xfrm>
          <a:prstGeom prst="snip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latin typeface="微软雅黑" panose="020B0503020204020204" pitchFamily="34" charset="-122"/>
                <a:ea typeface="微软雅黑" panose="020B0503020204020204" pitchFamily="34" charset="-122"/>
              </a:rPr>
              <a:t>权衡</a:t>
            </a:r>
          </a:p>
        </p:txBody>
      </p:sp>
      <p:sp>
        <p:nvSpPr>
          <p:cNvPr id="3" name="标题 2">
            <a:extLst>
              <a:ext uri="{FF2B5EF4-FFF2-40B4-BE49-F238E27FC236}">
                <a16:creationId xmlns:a16="http://schemas.microsoft.com/office/drawing/2014/main" id="{1BD90675-E7C8-63C3-A8ED-EBA0B734DCDA}"/>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08174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CC726FA-642D-435F-A4FB-7AB6126C1EF7}"/>
              </a:ext>
            </a:extLst>
          </p:cNvPr>
          <p:cNvSpPr>
            <a:spLocks noGrp="1"/>
          </p:cNvSpPr>
          <p:nvPr>
            <p:ph type="title"/>
          </p:nvPr>
        </p:nvSpPr>
        <p:spPr>
          <a:xfrm>
            <a:off x="346453" y="136948"/>
            <a:ext cx="9339094" cy="540000"/>
          </a:xfrm>
        </p:spPr>
        <p:txBody>
          <a:bodyPr/>
          <a:lstStyle/>
          <a:p>
            <a:r>
              <a:rPr lang="en-US" altLang="zh-CN" dirty="0"/>
              <a:t>1.1 </a:t>
            </a:r>
            <a:r>
              <a:rPr lang="zh-CN" altLang="en-US" dirty="0"/>
              <a:t>编译技术</a:t>
            </a:r>
          </a:p>
        </p:txBody>
      </p:sp>
      <p:sp>
        <p:nvSpPr>
          <p:cNvPr id="8" name="图片占位符 7">
            <a:extLst>
              <a:ext uri="{FF2B5EF4-FFF2-40B4-BE49-F238E27FC236}">
                <a16:creationId xmlns:a16="http://schemas.microsoft.com/office/drawing/2014/main" id="{EB44823F-32CF-4870-BC8A-09F888AF1D28}"/>
              </a:ext>
            </a:extLst>
          </p:cNvPr>
          <p:cNvSpPr>
            <a:spLocks noGrp="1"/>
          </p:cNvSpPr>
          <p:nvPr>
            <p:ph type="pic" sz="quarter" idx="10"/>
          </p:nvPr>
        </p:nvSpPr>
        <p:spPr/>
      </p:sp>
      <p:pic>
        <p:nvPicPr>
          <p:cNvPr id="11" name="图片 10"/>
          <p:cNvPicPr>
            <a:picLocks noChangeAspect="1"/>
          </p:cNvPicPr>
          <p:nvPr/>
        </p:nvPicPr>
        <p:blipFill>
          <a:blip r:embed="rId3"/>
          <a:srcRect l="12565" t="18222" r="56176" b="15578"/>
          <a:stretch>
            <a:fillRect/>
          </a:stretch>
        </p:blipFill>
        <p:spPr>
          <a:xfrm>
            <a:off x="2760345" y="1799590"/>
            <a:ext cx="1350010" cy="1191260"/>
          </a:xfrm>
          <a:prstGeom prst="rect">
            <a:avLst/>
          </a:prstGeom>
        </p:spPr>
      </p:pic>
      <p:pic>
        <p:nvPicPr>
          <p:cNvPr id="12" name="图片 11"/>
          <p:cNvPicPr>
            <a:picLocks noChangeAspect="1"/>
          </p:cNvPicPr>
          <p:nvPr/>
        </p:nvPicPr>
        <p:blipFill>
          <a:blip r:embed="rId4"/>
          <a:stretch>
            <a:fillRect/>
          </a:stretch>
        </p:blipFill>
        <p:spPr>
          <a:xfrm>
            <a:off x="4411345" y="1766570"/>
            <a:ext cx="1257935" cy="1257935"/>
          </a:xfrm>
          <a:prstGeom prst="rect">
            <a:avLst/>
          </a:prstGeom>
        </p:spPr>
      </p:pic>
      <p:pic>
        <p:nvPicPr>
          <p:cNvPr id="13" name="图片 12"/>
          <p:cNvPicPr>
            <a:picLocks noChangeAspect="1"/>
          </p:cNvPicPr>
          <p:nvPr/>
        </p:nvPicPr>
        <p:blipFill>
          <a:blip r:embed="rId5"/>
          <a:stretch>
            <a:fillRect/>
          </a:stretch>
        </p:blipFill>
        <p:spPr>
          <a:xfrm>
            <a:off x="1320165" y="1856740"/>
            <a:ext cx="1078230" cy="1078230"/>
          </a:xfrm>
          <a:prstGeom prst="rect">
            <a:avLst/>
          </a:prstGeom>
        </p:spPr>
      </p:pic>
      <p:pic>
        <p:nvPicPr>
          <p:cNvPr id="14" name="图片 13"/>
          <p:cNvPicPr>
            <a:picLocks noChangeAspect="1"/>
          </p:cNvPicPr>
          <p:nvPr/>
        </p:nvPicPr>
        <p:blipFill>
          <a:blip r:embed="rId6"/>
          <a:srcRect l="13417" r="11433"/>
          <a:stretch>
            <a:fillRect/>
          </a:stretch>
        </p:blipFill>
        <p:spPr>
          <a:xfrm>
            <a:off x="6263640" y="1631950"/>
            <a:ext cx="1131570" cy="1392555"/>
          </a:xfrm>
          <a:prstGeom prst="rect">
            <a:avLst/>
          </a:prstGeom>
        </p:spPr>
      </p:pic>
      <p:pic>
        <p:nvPicPr>
          <p:cNvPr id="15" name="图片 14"/>
          <p:cNvPicPr>
            <a:picLocks noChangeAspect="1"/>
          </p:cNvPicPr>
          <p:nvPr/>
        </p:nvPicPr>
        <p:blipFill>
          <a:blip r:embed="rId7"/>
          <a:srcRect l="18889" t="15889" r="18556" b="14578"/>
          <a:stretch>
            <a:fillRect/>
          </a:stretch>
        </p:blipFill>
        <p:spPr>
          <a:xfrm>
            <a:off x="7837170" y="1799590"/>
            <a:ext cx="1069975" cy="1189355"/>
          </a:xfrm>
          <a:prstGeom prst="rect">
            <a:avLst/>
          </a:prstGeom>
        </p:spPr>
      </p:pic>
      <p:sp>
        <p:nvSpPr>
          <p:cNvPr id="16" name="圆角矩形 15"/>
          <p:cNvSpPr/>
          <p:nvPr/>
        </p:nvSpPr>
        <p:spPr>
          <a:xfrm>
            <a:off x="880110" y="1515745"/>
            <a:ext cx="8519795" cy="255587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877185" y="3352165"/>
            <a:ext cx="4666615" cy="46037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高级程序设计语言编制的源程序</a:t>
            </a:r>
          </a:p>
        </p:txBody>
      </p:sp>
      <p:sp>
        <p:nvSpPr>
          <p:cNvPr id="18" name="下箭头 17"/>
          <p:cNvSpPr/>
          <p:nvPr/>
        </p:nvSpPr>
        <p:spPr>
          <a:xfrm>
            <a:off x="4572000" y="4089400"/>
            <a:ext cx="747395" cy="1050925"/>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27505" y="5122545"/>
            <a:ext cx="6826250" cy="1106805"/>
          </a:xfrm>
          <a:prstGeom prst="rect">
            <a:avLst/>
          </a:prstGeom>
          <a:noFill/>
          <a:ln>
            <a:noFill/>
          </a:ln>
        </p:spPr>
        <p:txBody>
          <a:bodyPr wrap="none" rtlCol="0" anchor="t">
            <a:spAutoFit/>
          </a:bodyPr>
          <a:lstStyle/>
          <a:p>
            <a:pPr algn="ctr"/>
            <a:r>
              <a:rPr lang="en-US" altLang="zh-CN" sz="6600" b="1">
                <a:ln w="12700">
                  <a:solidFill>
                    <a:schemeClr val="accent5"/>
                  </a:solidFill>
                  <a:prstDash val="solid"/>
                </a:ln>
                <a:pattFill prst="ltDnDiag">
                  <a:fgClr>
                    <a:schemeClr val="accent5">
                      <a:lumMod val="60000"/>
                      <a:lumOff val="40000"/>
                    </a:schemeClr>
                  </a:fgClr>
                  <a:bgClr>
                    <a:schemeClr val="bg1"/>
                  </a:bgClr>
                </a:pattFill>
                <a:effectLst/>
              </a:rPr>
              <a:t>0110100101011.....</a:t>
            </a:r>
          </a:p>
        </p:txBody>
      </p:sp>
      <p:sp>
        <p:nvSpPr>
          <p:cNvPr id="20" name="文本框 19"/>
          <p:cNvSpPr txBox="1"/>
          <p:nvPr/>
        </p:nvSpPr>
        <p:spPr>
          <a:xfrm>
            <a:off x="2806700" y="6156960"/>
            <a:ext cx="4666615" cy="46037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计算机所能够识别的机器语言</a:t>
            </a:r>
          </a:p>
        </p:txBody>
      </p:sp>
      <p:sp>
        <p:nvSpPr>
          <p:cNvPr id="21" name="矩形 20"/>
          <p:cNvSpPr/>
          <p:nvPr/>
        </p:nvSpPr>
        <p:spPr>
          <a:xfrm>
            <a:off x="5483860" y="4311650"/>
            <a:ext cx="882650" cy="460375"/>
          </a:xfrm>
          <a:prstGeom prst="rect">
            <a:avLst/>
          </a:prstGeom>
          <a:noFill/>
          <a:ln>
            <a:noFill/>
          </a:ln>
        </p:spPr>
        <p:txBody>
          <a:bodyPr wrap="none" rtlCol="0" anchor="t">
            <a:spAutoFit/>
          </a:bodyPr>
          <a:lstStyle/>
          <a:p>
            <a:pPr algn="ctr"/>
            <a:r>
              <a:rPr lang="zh-CN" altLang="en-US" sz="2400">
                <a:solidFill>
                  <a:schemeClr val="tx1"/>
                </a:solidFill>
                <a:effectLst/>
                <a:latin typeface="微软雅黑" panose="020B0503020204020204" pitchFamily="34" charset="-122"/>
                <a:ea typeface="微软雅黑" panose="020B0503020204020204" pitchFamily="34" charset="-122"/>
              </a:rPr>
              <a:t>翻 译</a:t>
            </a:r>
          </a:p>
        </p:txBody>
      </p:sp>
      <p:sp>
        <p:nvSpPr>
          <p:cNvPr id="22" name="椭圆 21"/>
          <p:cNvSpPr/>
          <p:nvPr/>
        </p:nvSpPr>
        <p:spPr>
          <a:xfrm>
            <a:off x="10293985" y="1950085"/>
            <a:ext cx="1059815" cy="104076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原理</a:t>
            </a:r>
          </a:p>
        </p:txBody>
      </p:sp>
      <p:sp>
        <p:nvSpPr>
          <p:cNvPr id="23" name="椭圆 22"/>
          <p:cNvSpPr/>
          <p:nvPr/>
        </p:nvSpPr>
        <p:spPr>
          <a:xfrm>
            <a:off x="9494520" y="3448050"/>
            <a:ext cx="1059815" cy="1040765"/>
          </a:xfrm>
          <a:prstGeom prst="ellipse">
            <a:avLst/>
          </a:prstGeom>
          <a:solidFill>
            <a:srgbClr val="F47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技术</a:t>
            </a:r>
            <a:endParaRPr lang="zh-CN" altLang="en-US"/>
          </a:p>
        </p:txBody>
      </p:sp>
      <p:sp>
        <p:nvSpPr>
          <p:cNvPr id="24" name="椭圆 23"/>
          <p:cNvSpPr/>
          <p:nvPr/>
        </p:nvSpPr>
        <p:spPr>
          <a:xfrm>
            <a:off x="10834370" y="4910455"/>
            <a:ext cx="1059815" cy="1040765"/>
          </a:xfrm>
          <a:prstGeom prst="ellipse">
            <a:avLst/>
          </a:prstGeom>
          <a:solidFill>
            <a:srgbClr val="1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方法</a:t>
            </a:r>
          </a:p>
        </p:txBody>
      </p:sp>
      <p:sp>
        <p:nvSpPr>
          <p:cNvPr id="25" name="标题 1"/>
          <p:cNvSpPr txBox="1">
            <a:spLocks/>
          </p:cNvSpPr>
          <p:nvPr/>
        </p:nvSpPr>
        <p:spPr>
          <a:xfrm>
            <a:off x="530552" y="522287"/>
            <a:ext cx="10515600" cy="1325563"/>
          </a:xfrm>
          <a:prstGeom prst="rect">
            <a:avLst/>
          </a:prstGeom>
        </p:spPr>
        <p:txBody>
          <a:bodyPr anchor="ctr"/>
          <a:lstStyle>
            <a:lvl1pPr algn="l" defTabSz="914400" rtl="0" eaLnBrk="1" latinLnBrk="0" hangingPunct="1">
              <a:lnSpc>
                <a:spcPct val="100000"/>
              </a:lnSpc>
              <a:spcBef>
                <a:spcPct val="0"/>
              </a:spcBef>
              <a:buNone/>
              <a:defRPr sz="2800" b="1" kern="1200">
                <a:solidFill>
                  <a:srgbClr val="0078B4"/>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一、</a:t>
            </a:r>
            <a:r>
              <a:rPr lang="en-US" altLang="zh-CN" dirty="0">
                <a:latin typeface="微软雅黑" panose="020B0503020204020204" pitchFamily="34" charset="-122"/>
                <a:ea typeface="微软雅黑" panose="020B0503020204020204" pitchFamily="34" charset="-122"/>
              </a:rPr>
              <a:t>The Concept of Compile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686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0" grpId="0"/>
      <p:bldP spid="20" grpId="1"/>
      <p:bldP spid="21" grpId="0"/>
      <p:bldP spid="22" grpId="0" animBg="1"/>
      <p:bldP spid="22" grpId="1" animBg="1"/>
      <p:bldP spid="23" grpId="0" animBg="1"/>
      <p:bldP spid="23" grpId="1" animBg="1"/>
      <p:bldP spid="24" grpId="0" animBg="1"/>
      <p:bldP spid="2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B44823F-32CF-4870-BC8A-09F888AF1D28}"/>
              </a:ext>
            </a:extLst>
          </p:cNvPr>
          <p:cNvSpPr>
            <a:spLocks noGrp="1"/>
          </p:cNvSpPr>
          <p:nvPr>
            <p:ph type="pic" sz="quarter" idx="10"/>
          </p:nvPr>
        </p:nvSpPr>
        <p:spPr/>
      </p:sp>
      <p:sp>
        <p:nvSpPr>
          <p:cNvPr id="10" name="标题 1"/>
          <p:cNvSpPr txBox="1">
            <a:spLocks/>
          </p:cNvSpPr>
          <p:nvPr/>
        </p:nvSpPr>
        <p:spPr>
          <a:xfrm>
            <a:off x="414081" y="702000"/>
            <a:ext cx="10515600" cy="1325563"/>
          </a:xfrm>
          <a:prstGeom prst="rect">
            <a:avLst/>
          </a:prstGeom>
        </p:spPr>
        <p:txBody>
          <a:bodyPr anchor="ctr"/>
          <a:lstStyle>
            <a:lvl1pPr algn="l" defTabSz="914400" rtl="0" eaLnBrk="1" latinLnBrk="0" hangingPunct="1">
              <a:lnSpc>
                <a:spcPct val="100000"/>
              </a:lnSpc>
              <a:spcBef>
                <a:spcPct val="0"/>
              </a:spcBef>
              <a:buNone/>
              <a:defRPr sz="2800" b="1" kern="1200">
                <a:solidFill>
                  <a:srgbClr val="0078B4"/>
                </a:solidFill>
                <a:latin typeface="+mj-lt"/>
                <a:ea typeface="+mj-ea"/>
                <a:cs typeface="+mj-cs"/>
              </a:defRPr>
            </a:lvl1pPr>
          </a:lstStyle>
          <a:p>
            <a:r>
              <a:rPr lang="zh-CN" altLang="zh-CN" dirty="0">
                <a:latin typeface="微软雅黑" panose="020B0503020204020204" pitchFamily="34" charset="-122"/>
                <a:ea typeface="微软雅黑" panose="020B0503020204020204" pitchFamily="34" charset="-122"/>
              </a:rPr>
              <a:t>编译技术与计算思维</a:t>
            </a:r>
          </a:p>
        </p:txBody>
      </p:sp>
      <p:sp>
        <p:nvSpPr>
          <p:cNvPr id="75" name="内容占位符 6"/>
          <p:cNvSpPr txBox="1">
            <a:spLocks/>
          </p:cNvSpPr>
          <p:nvPr/>
        </p:nvSpPr>
        <p:spPr>
          <a:xfrm>
            <a:off x="346453" y="1738267"/>
            <a:ext cx="1171892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编译的过程</a:t>
            </a:r>
            <a:endParaRPr lang="en-US" altLang="zh-CN"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zh-CN" altLang="en-US" sz="2000" dirty="0">
              <a:latin typeface="微软雅黑" panose="020B0503020204020204" pitchFamily="34" charset="-122"/>
              <a:ea typeface="微软雅黑" panose="020B0503020204020204" pitchFamily="34" charset="-122"/>
            </a:endParaRPr>
          </a:p>
        </p:txBody>
      </p:sp>
      <p:sp>
        <p:nvSpPr>
          <p:cNvPr id="78" name="矩形 77"/>
          <p:cNvSpPr/>
          <p:nvPr/>
        </p:nvSpPr>
        <p:spPr>
          <a:xfrm>
            <a:off x="1907540" y="4276090"/>
            <a:ext cx="861695" cy="171132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词</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法</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分</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析</a:t>
            </a:r>
          </a:p>
        </p:txBody>
      </p:sp>
      <p:sp>
        <p:nvSpPr>
          <p:cNvPr id="79" name="矩形 78"/>
          <p:cNvSpPr/>
          <p:nvPr/>
        </p:nvSpPr>
        <p:spPr>
          <a:xfrm>
            <a:off x="441325" y="4276090"/>
            <a:ext cx="861695" cy="1711325"/>
          </a:xfrm>
          <a:prstGeom prst="rect">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源</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程</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序</a:t>
            </a:r>
          </a:p>
        </p:txBody>
      </p:sp>
      <p:sp>
        <p:nvSpPr>
          <p:cNvPr id="80" name="矩形 79"/>
          <p:cNvSpPr/>
          <p:nvPr/>
        </p:nvSpPr>
        <p:spPr>
          <a:xfrm>
            <a:off x="3415665" y="4276090"/>
            <a:ext cx="861695" cy="171132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语</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法</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分</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析</a:t>
            </a:r>
          </a:p>
        </p:txBody>
      </p:sp>
      <p:cxnSp>
        <p:nvCxnSpPr>
          <p:cNvPr id="81" name="直接箭头连接符 80"/>
          <p:cNvCxnSpPr>
            <a:stCxn id="79" idx="3"/>
            <a:endCxn id="78" idx="1"/>
          </p:cNvCxnSpPr>
          <p:nvPr/>
        </p:nvCxnSpPr>
        <p:spPr>
          <a:xfrm>
            <a:off x="1303020" y="5143500"/>
            <a:ext cx="604520" cy="0"/>
          </a:xfrm>
          <a:prstGeom prst="straightConnector1">
            <a:avLst/>
          </a:prstGeom>
          <a:noFill/>
          <a:ln w="34925" cap="flat" cmpd="sng" algn="ctr">
            <a:solidFill>
              <a:srgbClr val="4472C4"/>
            </a:solidFill>
            <a:prstDash val="solid"/>
            <a:miter lim="800000"/>
            <a:tailEnd type="arrow"/>
          </a:ln>
          <a:effectLst/>
        </p:spPr>
      </p:cxnSp>
      <p:cxnSp>
        <p:nvCxnSpPr>
          <p:cNvPr id="82" name="直接箭头连接符 81"/>
          <p:cNvCxnSpPr>
            <a:stCxn id="78" idx="3"/>
            <a:endCxn id="80" idx="1"/>
          </p:cNvCxnSpPr>
          <p:nvPr/>
        </p:nvCxnSpPr>
        <p:spPr>
          <a:xfrm>
            <a:off x="2769235" y="5143500"/>
            <a:ext cx="646430" cy="0"/>
          </a:xfrm>
          <a:prstGeom prst="straightConnector1">
            <a:avLst/>
          </a:prstGeom>
          <a:noFill/>
          <a:ln w="34925" cap="flat" cmpd="sng" algn="ctr">
            <a:solidFill>
              <a:srgbClr val="4472C4"/>
            </a:solidFill>
            <a:prstDash val="solid"/>
            <a:miter lim="800000"/>
            <a:tailEnd type="arrow"/>
          </a:ln>
          <a:effectLst/>
        </p:spPr>
      </p:cxnSp>
      <p:sp>
        <p:nvSpPr>
          <p:cNvPr id="83" name="矩形 82"/>
          <p:cNvSpPr/>
          <p:nvPr/>
        </p:nvSpPr>
        <p:spPr>
          <a:xfrm>
            <a:off x="4869180" y="4288790"/>
            <a:ext cx="861695" cy="171132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语</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义</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分</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析</a:t>
            </a:r>
          </a:p>
        </p:txBody>
      </p:sp>
      <p:sp>
        <p:nvSpPr>
          <p:cNvPr id="84" name="矩形 83"/>
          <p:cNvSpPr/>
          <p:nvPr/>
        </p:nvSpPr>
        <p:spPr>
          <a:xfrm>
            <a:off x="6377305" y="4288790"/>
            <a:ext cx="861695" cy="171132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中间代码生成</a:t>
            </a:r>
          </a:p>
        </p:txBody>
      </p:sp>
      <p:cxnSp>
        <p:nvCxnSpPr>
          <p:cNvPr id="85" name="直接箭头连接符 84"/>
          <p:cNvCxnSpPr>
            <a:endCxn id="83" idx="1"/>
          </p:cNvCxnSpPr>
          <p:nvPr/>
        </p:nvCxnSpPr>
        <p:spPr>
          <a:xfrm>
            <a:off x="4264660" y="5156200"/>
            <a:ext cx="604520" cy="0"/>
          </a:xfrm>
          <a:prstGeom prst="straightConnector1">
            <a:avLst/>
          </a:prstGeom>
          <a:noFill/>
          <a:ln w="34925" cap="flat" cmpd="sng" algn="ctr">
            <a:solidFill>
              <a:srgbClr val="4472C4"/>
            </a:solidFill>
            <a:prstDash val="solid"/>
            <a:miter lim="800000"/>
            <a:tailEnd type="arrow"/>
          </a:ln>
          <a:effectLst/>
        </p:spPr>
      </p:cxnSp>
      <p:cxnSp>
        <p:nvCxnSpPr>
          <p:cNvPr id="86" name="直接箭头连接符 85"/>
          <p:cNvCxnSpPr>
            <a:stCxn id="83" idx="3"/>
            <a:endCxn id="84" idx="1"/>
          </p:cNvCxnSpPr>
          <p:nvPr/>
        </p:nvCxnSpPr>
        <p:spPr>
          <a:xfrm>
            <a:off x="5730875" y="5156200"/>
            <a:ext cx="646430" cy="0"/>
          </a:xfrm>
          <a:prstGeom prst="straightConnector1">
            <a:avLst/>
          </a:prstGeom>
          <a:noFill/>
          <a:ln w="34925" cap="flat" cmpd="sng" algn="ctr">
            <a:solidFill>
              <a:srgbClr val="4472C4"/>
            </a:solidFill>
            <a:prstDash val="solid"/>
            <a:miter lim="800000"/>
            <a:tailEnd type="arrow"/>
          </a:ln>
          <a:effectLst/>
        </p:spPr>
      </p:cxnSp>
      <p:sp>
        <p:nvSpPr>
          <p:cNvPr id="87" name="矩形 86"/>
          <p:cNvSpPr/>
          <p:nvPr/>
        </p:nvSpPr>
        <p:spPr>
          <a:xfrm>
            <a:off x="7853680" y="4278630"/>
            <a:ext cx="861695" cy="171132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代</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码</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优</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化</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8" name="矩形 87"/>
          <p:cNvSpPr/>
          <p:nvPr/>
        </p:nvSpPr>
        <p:spPr>
          <a:xfrm>
            <a:off x="9361805" y="4278630"/>
            <a:ext cx="861695" cy="171132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目标代码生成</a:t>
            </a:r>
          </a:p>
        </p:txBody>
      </p:sp>
      <p:cxnSp>
        <p:nvCxnSpPr>
          <p:cNvPr id="89" name="直接箭头连接符 88"/>
          <p:cNvCxnSpPr>
            <a:endCxn id="87" idx="1"/>
          </p:cNvCxnSpPr>
          <p:nvPr/>
        </p:nvCxnSpPr>
        <p:spPr>
          <a:xfrm>
            <a:off x="7249160" y="5146040"/>
            <a:ext cx="604520" cy="0"/>
          </a:xfrm>
          <a:prstGeom prst="straightConnector1">
            <a:avLst/>
          </a:prstGeom>
          <a:noFill/>
          <a:ln w="34925" cap="flat" cmpd="sng" algn="ctr">
            <a:solidFill>
              <a:srgbClr val="4472C4"/>
            </a:solidFill>
            <a:prstDash val="solid"/>
            <a:miter lim="800000"/>
            <a:tailEnd type="arrow"/>
          </a:ln>
          <a:effectLst/>
        </p:spPr>
      </p:cxnSp>
      <p:cxnSp>
        <p:nvCxnSpPr>
          <p:cNvPr id="90" name="直接箭头连接符 89"/>
          <p:cNvCxnSpPr>
            <a:stCxn id="87" idx="3"/>
            <a:endCxn id="88" idx="1"/>
          </p:cNvCxnSpPr>
          <p:nvPr/>
        </p:nvCxnSpPr>
        <p:spPr>
          <a:xfrm>
            <a:off x="8715375" y="5146040"/>
            <a:ext cx="646430" cy="0"/>
          </a:xfrm>
          <a:prstGeom prst="straightConnector1">
            <a:avLst/>
          </a:prstGeom>
          <a:noFill/>
          <a:ln w="34925" cap="flat" cmpd="sng" algn="ctr">
            <a:solidFill>
              <a:srgbClr val="4472C4"/>
            </a:solidFill>
            <a:prstDash val="solid"/>
            <a:miter lim="800000"/>
            <a:tailEnd type="arrow"/>
          </a:ln>
          <a:effectLst/>
        </p:spPr>
      </p:cxnSp>
      <p:cxnSp>
        <p:nvCxnSpPr>
          <p:cNvPr id="91" name="直接箭头连接符 90"/>
          <p:cNvCxnSpPr/>
          <p:nvPr/>
        </p:nvCxnSpPr>
        <p:spPr>
          <a:xfrm>
            <a:off x="10223500" y="5131435"/>
            <a:ext cx="646430" cy="0"/>
          </a:xfrm>
          <a:prstGeom prst="straightConnector1">
            <a:avLst/>
          </a:prstGeom>
          <a:noFill/>
          <a:ln w="34925" cap="flat" cmpd="sng" algn="ctr">
            <a:solidFill>
              <a:srgbClr val="4472C4"/>
            </a:solidFill>
            <a:prstDash val="solid"/>
            <a:miter lim="800000"/>
            <a:tailEnd type="arrow"/>
          </a:ln>
          <a:effectLst/>
        </p:spPr>
      </p:cxnSp>
      <p:sp>
        <p:nvSpPr>
          <p:cNvPr id="92" name="矩形 91"/>
          <p:cNvSpPr/>
          <p:nvPr/>
        </p:nvSpPr>
        <p:spPr>
          <a:xfrm>
            <a:off x="10869930" y="4275455"/>
            <a:ext cx="861695" cy="1711325"/>
          </a:xfrm>
          <a:prstGeom prst="rect">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目</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标</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程</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序</a:t>
            </a:r>
          </a:p>
        </p:txBody>
      </p:sp>
      <p:sp>
        <p:nvSpPr>
          <p:cNvPr id="93" name="矩形 92"/>
          <p:cNvSpPr/>
          <p:nvPr/>
        </p:nvSpPr>
        <p:spPr>
          <a:xfrm>
            <a:off x="1907540" y="3218815"/>
            <a:ext cx="3399155" cy="63754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rPr>
              <a:t>信息表管理</a:t>
            </a:r>
          </a:p>
        </p:txBody>
      </p:sp>
      <p:sp>
        <p:nvSpPr>
          <p:cNvPr id="94" name="矩形 93"/>
          <p:cNvSpPr/>
          <p:nvPr/>
        </p:nvSpPr>
        <p:spPr>
          <a:xfrm>
            <a:off x="6824345" y="3218815"/>
            <a:ext cx="3399155" cy="63754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rPr>
              <a:t>错误检查和处理</a:t>
            </a:r>
          </a:p>
        </p:txBody>
      </p:sp>
      <p:cxnSp>
        <p:nvCxnSpPr>
          <p:cNvPr id="95" name="直接箭头连接符 94"/>
          <p:cNvCxnSpPr/>
          <p:nvPr/>
        </p:nvCxnSpPr>
        <p:spPr>
          <a:xfrm flipH="1" flipV="1">
            <a:off x="897255" y="3525520"/>
            <a:ext cx="11430" cy="749935"/>
          </a:xfrm>
          <a:prstGeom prst="straightConnector1">
            <a:avLst/>
          </a:prstGeom>
          <a:noFill/>
          <a:ln w="34925" cap="flat" cmpd="sng" algn="ctr">
            <a:solidFill>
              <a:srgbClr val="4472C4"/>
            </a:solidFill>
            <a:prstDash val="solid"/>
            <a:miter lim="800000"/>
            <a:tailEnd type="none"/>
          </a:ln>
          <a:effectLst/>
        </p:spPr>
      </p:cxnSp>
      <p:cxnSp>
        <p:nvCxnSpPr>
          <p:cNvPr id="96" name="直接箭头连接符 95"/>
          <p:cNvCxnSpPr>
            <a:endCxn id="93" idx="1"/>
          </p:cNvCxnSpPr>
          <p:nvPr/>
        </p:nvCxnSpPr>
        <p:spPr>
          <a:xfrm flipV="1">
            <a:off x="908685" y="3549015"/>
            <a:ext cx="998855" cy="12065"/>
          </a:xfrm>
          <a:prstGeom prst="straightConnector1">
            <a:avLst/>
          </a:prstGeom>
          <a:noFill/>
          <a:ln w="34925" cap="flat" cmpd="sng" algn="ctr">
            <a:solidFill>
              <a:srgbClr val="4472C4"/>
            </a:solidFill>
            <a:prstDash val="solid"/>
            <a:miter lim="800000"/>
            <a:tailEnd type="arrow"/>
          </a:ln>
          <a:effectLst/>
        </p:spPr>
      </p:cxnSp>
      <p:cxnSp>
        <p:nvCxnSpPr>
          <p:cNvPr id="97" name="直接箭头连接符 96"/>
          <p:cNvCxnSpPr>
            <a:endCxn id="94" idx="1"/>
          </p:cNvCxnSpPr>
          <p:nvPr/>
        </p:nvCxnSpPr>
        <p:spPr>
          <a:xfrm>
            <a:off x="5306695" y="3537585"/>
            <a:ext cx="1517650" cy="11430"/>
          </a:xfrm>
          <a:prstGeom prst="straightConnector1">
            <a:avLst/>
          </a:prstGeom>
          <a:noFill/>
          <a:ln w="34925" cap="flat" cmpd="sng" algn="ctr">
            <a:solidFill>
              <a:srgbClr val="4472C4"/>
            </a:solidFill>
            <a:prstDash val="solid"/>
            <a:miter lim="800000"/>
            <a:tailEnd type="arrow"/>
          </a:ln>
          <a:effectLst/>
        </p:spPr>
      </p:cxnSp>
      <p:cxnSp>
        <p:nvCxnSpPr>
          <p:cNvPr id="98" name="直接连接符 97"/>
          <p:cNvCxnSpPr>
            <a:stCxn id="94" idx="3"/>
          </p:cNvCxnSpPr>
          <p:nvPr/>
        </p:nvCxnSpPr>
        <p:spPr>
          <a:xfrm>
            <a:off x="10223500" y="3549015"/>
            <a:ext cx="1071245" cy="0"/>
          </a:xfrm>
          <a:prstGeom prst="line">
            <a:avLst/>
          </a:prstGeom>
          <a:noFill/>
          <a:ln w="34925" cap="flat" cmpd="sng" algn="ctr">
            <a:solidFill>
              <a:srgbClr val="4472C4"/>
            </a:solidFill>
            <a:prstDash val="solid"/>
            <a:miter lim="800000"/>
          </a:ln>
          <a:effectLst/>
        </p:spPr>
      </p:cxnSp>
      <p:cxnSp>
        <p:nvCxnSpPr>
          <p:cNvPr id="99" name="直接箭头连接符 98"/>
          <p:cNvCxnSpPr>
            <a:endCxn id="92" idx="0"/>
          </p:cNvCxnSpPr>
          <p:nvPr/>
        </p:nvCxnSpPr>
        <p:spPr>
          <a:xfrm>
            <a:off x="11300460" y="3549015"/>
            <a:ext cx="635" cy="737870"/>
          </a:xfrm>
          <a:prstGeom prst="straightConnector1">
            <a:avLst/>
          </a:prstGeom>
          <a:noFill/>
          <a:ln w="34925" cap="flat" cmpd="sng" algn="ctr">
            <a:solidFill>
              <a:srgbClr val="4472C4"/>
            </a:solidFill>
            <a:prstDash val="solid"/>
            <a:miter lim="800000"/>
            <a:tailEnd type="arrow"/>
          </a:ln>
          <a:effectLst/>
        </p:spPr>
      </p:cxnSp>
      <p:pic>
        <p:nvPicPr>
          <p:cNvPr id="100" name="图片 99"/>
          <p:cNvPicPr>
            <a:picLocks noChangeAspect="1"/>
          </p:cNvPicPr>
          <p:nvPr/>
        </p:nvPicPr>
        <p:blipFill>
          <a:blip r:embed="rId3"/>
          <a:stretch>
            <a:fillRect/>
          </a:stretch>
        </p:blipFill>
        <p:spPr>
          <a:xfrm>
            <a:off x="8201025" y="697230"/>
            <a:ext cx="2844800" cy="2270125"/>
          </a:xfrm>
          <a:prstGeom prst="rect">
            <a:avLst/>
          </a:prstGeom>
        </p:spPr>
      </p:pic>
      <p:sp>
        <p:nvSpPr>
          <p:cNvPr id="101" name="圆角矩形标注 100"/>
          <p:cNvSpPr/>
          <p:nvPr/>
        </p:nvSpPr>
        <p:spPr>
          <a:xfrm>
            <a:off x="5730875" y="1691005"/>
            <a:ext cx="1711325" cy="896620"/>
          </a:xfrm>
          <a:prstGeom prst="wedgeRoundRectCallout">
            <a:avLst>
              <a:gd name="adj1" fmla="val 93079"/>
              <a:gd name="adj2" fmla="val -72592"/>
              <a:gd name="adj3" fmla="val 16667"/>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Compiling</a:t>
            </a:r>
          </a:p>
        </p:txBody>
      </p:sp>
      <p:sp>
        <p:nvSpPr>
          <p:cNvPr id="3" name="标题 2">
            <a:extLst>
              <a:ext uri="{FF2B5EF4-FFF2-40B4-BE49-F238E27FC236}">
                <a16:creationId xmlns:a16="http://schemas.microsoft.com/office/drawing/2014/main" id="{326F40F1-C6B2-9806-4EC0-249C5EDD22F1}"/>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3455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81"/>
                                        </p:tgtEl>
                                        <p:attrNameLst>
                                          <p:attrName>style.visibility</p:attrName>
                                        </p:attrNameLst>
                                      </p:cBhvr>
                                      <p:to>
                                        <p:strVal val="visible"/>
                                      </p:to>
                                    </p:set>
                                    <p:anim calcmode="lin" valueType="num">
                                      <p:cBhvr additive="base">
                                        <p:cTn id="10" dur="500" fill="hold"/>
                                        <p:tgtEl>
                                          <p:spTgt spid="81"/>
                                        </p:tgtEl>
                                        <p:attrNameLst>
                                          <p:attrName>ppt_x</p:attrName>
                                        </p:attrNameLst>
                                      </p:cBhvr>
                                      <p:tavLst>
                                        <p:tav tm="0">
                                          <p:val>
                                            <p:strVal val="#ppt_x"/>
                                          </p:val>
                                        </p:tav>
                                        <p:tav tm="100000">
                                          <p:val>
                                            <p:strVal val="#ppt_x"/>
                                          </p:val>
                                        </p:tav>
                                      </p:tavLst>
                                    </p:anim>
                                    <p:anim calcmode="lin" valueType="num">
                                      <p:cBhvr additive="base">
                                        <p:cTn id="11" dur="500" fill="hold"/>
                                        <p:tgtEl>
                                          <p:spTgt spid="81"/>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95"/>
                                        </p:tgtEl>
                                        <p:attrNameLst>
                                          <p:attrName>style.visibility</p:attrName>
                                        </p:attrNameLst>
                                      </p:cBhvr>
                                      <p:to>
                                        <p:strVal val="visible"/>
                                      </p:to>
                                    </p:set>
                                    <p:anim calcmode="lin" valueType="num">
                                      <p:cBhvr additive="base">
                                        <p:cTn id="14" dur="500" fill="hold"/>
                                        <p:tgtEl>
                                          <p:spTgt spid="95"/>
                                        </p:tgtEl>
                                        <p:attrNameLst>
                                          <p:attrName>ppt_x</p:attrName>
                                        </p:attrNameLst>
                                      </p:cBhvr>
                                      <p:tavLst>
                                        <p:tav tm="0">
                                          <p:val>
                                            <p:strVal val="#ppt_x"/>
                                          </p:val>
                                        </p:tav>
                                        <p:tav tm="100000">
                                          <p:val>
                                            <p:strVal val="#ppt_x"/>
                                          </p:val>
                                        </p:tav>
                                      </p:tavLst>
                                    </p:anim>
                                    <p:anim calcmode="lin" valueType="num">
                                      <p:cBhvr additive="base">
                                        <p:cTn id="15" dur="500" fill="hold"/>
                                        <p:tgtEl>
                                          <p:spTgt spid="9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96"/>
                                        </p:tgtEl>
                                        <p:attrNameLst>
                                          <p:attrName>style.visibility</p:attrName>
                                        </p:attrNameLst>
                                      </p:cBhvr>
                                      <p:to>
                                        <p:strVal val="visible"/>
                                      </p:to>
                                    </p:set>
                                    <p:anim calcmode="lin" valueType="num">
                                      <p:cBhvr additive="base">
                                        <p:cTn id="18" dur="500" fill="hold"/>
                                        <p:tgtEl>
                                          <p:spTgt spid="96"/>
                                        </p:tgtEl>
                                        <p:attrNameLst>
                                          <p:attrName>ppt_x</p:attrName>
                                        </p:attrNameLst>
                                      </p:cBhvr>
                                      <p:tavLst>
                                        <p:tav tm="0">
                                          <p:val>
                                            <p:strVal val="#ppt_x"/>
                                          </p:val>
                                        </p:tav>
                                        <p:tav tm="100000">
                                          <p:val>
                                            <p:strVal val="#ppt_x"/>
                                          </p:val>
                                        </p:tav>
                                      </p:tavLst>
                                    </p:anim>
                                    <p:anim calcmode="lin" valueType="num">
                                      <p:cBhvr additive="base">
                                        <p:cTn id="19" dur="500" fill="hold"/>
                                        <p:tgtEl>
                                          <p:spTgt spid="96"/>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93"/>
                                        </p:tgtEl>
                                        <p:attrNameLst>
                                          <p:attrName>style.visibility</p:attrName>
                                        </p:attrNameLst>
                                      </p:cBhvr>
                                      <p:to>
                                        <p:strVal val="visible"/>
                                      </p:to>
                                    </p:set>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additive="base">
                                        <p:cTn id="29" dur="500" fill="hold"/>
                                        <p:tgtEl>
                                          <p:spTgt spid="82"/>
                                        </p:tgtEl>
                                        <p:attrNameLst>
                                          <p:attrName>ppt_x</p:attrName>
                                        </p:attrNameLst>
                                      </p:cBhvr>
                                      <p:tavLst>
                                        <p:tav tm="0">
                                          <p:val>
                                            <p:strVal val="#ppt_x"/>
                                          </p:val>
                                        </p:tav>
                                        <p:tav tm="100000">
                                          <p:val>
                                            <p:strVal val="#ppt_x"/>
                                          </p:val>
                                        </p:tav>
                                      </p:tavLst>
                                    </p:anim>
                                    <p:anim calcmode="lin" valueType="num">
                                      <p:cBhvr additive="base">
                                        <p:cTn id="30" dur="500" fill="hold"/>
                                        <p:tgtEl>
                                          <p:spTgt spid="82"/>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80"/>
                                        </p:tgtEl>
                                        <p:attrNameLst>
                                          <p:attrName>style.visibility</p:attrName>
                                        </p:attrNameLst>
                                      </p:cBhvr>
                                      <p:to>
                                        <p:strVal val="visible"/>
                                      </p:to>
                                    </p:set>
                                  </p:childTnLst>
                                </p:cTn>
                              </p:par>
                            </p:childTnLst>
                          </p:cTn>
                        </p:par>
                        <p:par>
                          <p:cTn id="34" fill="hold">
                            <p:stCondLst>
                              <p:cond delay="1000"/>
                            </p:stCondLst>
                            <p:childTnLst>
                              <p:par>
                                <p:cTn id="35" presetID="2" presetClass="entr" presetSubtype="4" fill="hold" nodeType="afterEffect">
                                  <p:stCondLst>
                                    <p:cond delay="0"/>
                                  </p:stCondLst>
                                  <p:childTnLst>
                                    <p:set>
                                      <p:cBhvr>
                                        <p:cTn id="36" dur="1" fill="hold">
                                          <p:stCondLst>
                                            <p:cond delay="0"/>
                                          </p:stCondLst>
                                        </p:cTn>
                                        <p:tgtEl>
                                          <p:spTgt spid="85"/>
                                        </p:tgtEl>
                                        <p:attrNameLst>
                                          <p:attrName>style.visibility</p:attrName>
                                        </p:attrNameLst>
                                      </p:cBhvr>
                                      <p:to>
                                        <p:strVal val="visible"/>
                                      </p:to>
                                    </p:set>
                                    <p:anim calcmode="lin" valueType="num">
                                      <p:cBhvr additive="base">
                                        <p:cTn id="37" dur="500" fill="hold"/>
                                        <p:tgtEl>
                                          <p:spTgt spid="85"/>
                                        </p:tgtEl>
                                        <p:attrNameLst>
                                          <p:attrName>ppt_x</p:attrName>
                                        </p:attrNameLst>
                                      </p:cBhvr>
                                      <p:tavLst>
                                        <p:tav tm="0">
                                          <p:val>
                                            <p:strVal val="#ppt_x"/>
                                          </p:val>
                                        </p:tav>
                                        <p:tav tm="100000">
                                          <p:val>
                                            <p:strVal val="#ppt_x"/>
                                          </p:val>
                                        </p:tav>
                                      </p:tavLst>
                                    </p:anim>
                                    <p:anim calcmode="lin" valueType="num">
                                      <p:cBhvr additive="base">
                                        <p:cTn id="38" dur="500" fill="hold"/>
                                        <p:tgtEl>
                                          <p:spTgt spid="85"/>
                                        </p:tgtEl>
                                        <p:attrNameLst>
                                          <p:attrName>ppt_y</p:attrName>
                                        </p:attrNameLst>
                                      </p:cBhvr>
                                      <p:tavLst>
                                        <p:tav tm="0">
                                          <p:val>
                                            <p:strVal val="1+#ppt_h/2"/>
                                          </p:val>
                                        </p:tav>
                                        <p:tav tm="100000">
                                          <p:val>
                                            <p:strVal val="#ppt_y"/>
                                          </p:val>
                                        </p:tav>
                                      </p:tavLst>
                                    </p:anim>
                                  </p:childTnLst>
                                </p:cTn>
                              </p:par>
                            </p:childTnLst>
                          </p:cTn>
                        </p:par>
                        <p:par>
                          <p:cTn id="39" fill="hold">
                            <p:stCondLst>
                              <p:cond delay="1500"/>
                            </p:stCondLst>
                            <p:childTnLst>
                              <p:par>
                                <p:cTn id="40" presetID="1" presetClass="entr" presetSubtype="0" fill="hold" grpId="0" nodeType="afterEffect">
                                  <p:stCondLst>
                                    <p:cond delay="0"/>
                                  </p:stCondLst>
                                  <p:childTnLst>
                                    <p:set>
                                      <p:cBhvr>
                                        <p:cTn id="41" dur="1" fill="hold">
                                          <p:stCondLst>
                                            <p:cond delay="0"/>
                                          </p:stCondLst>
                                        </p:cTn>
                                        <p:tgtEl>
                                          <p:spTgt spid="83"/>
                                        </p:tgtEl>
                                        <p:attrNameLst>
                                          <p:attrName>style.visibility</p:attrName>
                                        </p:attrNameLst>
                                      </p:cBhvr>
                                      <p:to>
                                        <p:strVal val="visible"/>
                                      </p:to>
                                    </p:set>
                                  </p:childTnLst>
                                </p:cTn>
                              </p:par>
                            </p:childTnLst>
                          </p:cTn>
                        </p:par>
                        <p:par>
                          <p:cTn id="42" fill="hold">
                            <p:stCondLst>
                              <p:cond delay="1500"/>
                            </p:stCondLst>
                            <p:childTnLst>
                              <p:par>
                                <p:cTn id="43" presetID="2" presetClass="entr" presetSubtype="4" fill="hold" nodeType="afterEffect">
                                  <p:stCondLst>
                                    <p:cond delay="0"/>
                                  </p:stCondLst>
                                  <p:childTnLst>
                                    <p:set>
                                      <p:cBhvr>
                                        <p:cTn id="44" dur="1" fill="hold">
                                          <p:stCondLst>
                                            <p:cond delay="0"/>
                                          </p:stCondLst>
                                        </p:cTn>
                                        <p:tgtEl>
                                          <p:spTgt spid="97"/>
                                        </p:tgtEl>
                                        <p:attrNameLst>
                                          <p:attrName>style.visibility</p:attrName>
                                        </p:attrNameLst>
                                      </p:cBhvr>
                                      <p:to>
                                        <p:strVal val="visible"/>
                                      </p:to>
                                    </p:set>
                                    <p:anim calcmode="lin" valueType="num">
                                      <p:cBhvr additive="base">
                                        <p:cTn id="45" dur="500" fill="hold"/>
                                        <p:tgtEl>
                                          <p:spTgt spid="97"/>
                                        </p:tgtEl>
                                        <p:attrNameLst>
                                          <p:attrName>ppt_x</p:attrName>
                                        </p:attrNameLst>
                                      </p:cBhvr>
                                      <p:tavLst>
                                        <p:tav tm="0">
                                          <p:val>
                                            <p:strVal val="#ppt_x"/>
                                          </p:val>
                                        </p:tav>
                                        <p:tav tm="100000">
                                          <p:val>
                                            <p:strVal val="#ppt_x"/>
                                          </p:val>
                                        </p:tav>
                                      </p:tavLst>
                                    </p:anim>
                                    <p:anim calcmode="lin" valueType="num">
                                      <p:cBhvr additive="base">
                                        <p:cTn id="46" dur="500" fill="hold"/>
                                        <p:tgtEl>
                                          <p:spTgt spid="9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additive="base">
                                        <p:cTn id="49" dur="500" fill="hold"/>
                                        <p:tgtEl>
                                          <p:spTgt spid="86"/>
                                        </p:tgtEl>
                                        <p:attrNameLst>
                                          <p:attrName>ppt_x</p:attrName>
                                        </p:attrNameLst>
                                      </p:cBhvr>
                                      <p:tavLst>
                                        <p:tav tm="0">
                                          <p:val>
                                            <p:strVal val="#ppt_x"/>
                                          </p:val>
                                        </p:tav>
                                        <p:tav tm="100000">
                                          <p:val>
                                            <p:strVal val="#ppt_x"/>
                                          </p:val>
                                        </p:tav>
                                      </p:tavLst>
                                    </p:anim>
                                    <p:anim calcmode="lin" valueType="num">
                                      <p:cBhvr additive="base">
                                        <p:cTn id="50" dur="500" fill="hold"/>
                                        <p:tgtEl>
                                          <p:spTgt spid="86"/>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1"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childTnLst>
                                </p:cTn>
                              </p:par>
                            </p:childTnLst>
                          </p:cTn>
                        </p:par>
                        <p:par>
                          <p:cTn id="54" fill="hold">
                            <p:stCondLst>
                              <p:cond delay="2000"/>
                            </p:stCondLst>
                            <p:childTnLst>
                              <p:par>
                                <p:cTn id="55" presetID="2" presetClass="entr" presetSubtype="4" fill="hold" nodeType="afterEffect">
                                  <p:stCondLst>
                                    <p:cond delay="0"/>
                                  </p:stCondLst>
                                  <p:childTnLst>
                                    <p:set>
                                      <p:cBhvr>
                                        <p:cTn id="56" dur="1" fill="hold">
                                          <p:stCondLst>
                                            <p:cond delay="0"/>
                                          </p:stCondLst>
                                        </p:cTn>
                                        <p:tgtEl>
                                          <p:spTgt spid="89"/>
                                        </p:tgtEl>
                                        <p:attrNameLst>
                                          <p:attrName>style.visibility</p:attrName>
                                        </p:attrNameLst>
                                      </p:cBhvr>
                                      <p:to>
                                        <p:strVal val="visible"/>
                                      </p:to>
                                    </p:set>
                                    <p:anim calcmode="lin" valueType="num">
                                      <p:cBhvr additive="base">
                                        <p:cTn id="57" dur="500" fill="hold"/>
                                        <p:tgtEl>
                                          <p:spTgt spid="89"/>
                                        </p:tgtEl>
                                        <p:attrNameLst>
                                          <p:attrName>ppt_x</p:attrName>
                                        </p:attrNameLst>
                                      </p:cBhvr>
                                      <p:tavLst>
                                        <p:tav tm="0">
                                          <p:val>
                                            <p:strVal val="#ppt_x"/>
                                          </p:val>
                                        </p:tav>
                                        <p:tav tm="100000">
                                          <p:val>
                                            <p:strVal val="#ppt_x"/>
                                          </p:val>
                                        </p:tav>
                                      </p:tavLst>
                                    </p:anim>
                                    <p:anim calcmode="lin" valueType="num">
                                      <p:cBhvr additive="base">
                                        <p:cTn id="58" dur="500" fill="hold"/>
                                        <p:tgtEl>
                                          <p:spTgt spid="89"/>
                                        </p:tgtEl>
                                        <p:attrNameLst>
                                          <p:attrName>ppt_y</p:attrName>
                                        </p:attrNameLst>
                                      </p:cBhvr>
                                      <p:tavLst>
                                        <p:tav tm="0">
                                          <p:val>
                                            <p:strVal val="1+#ppt_h/2"/>
                                          </p:val>
                                        </p:tav>
                                        <p:tav tm="100000">
                                          <p:val>
                                            <p:strVal val="#ppt_y"/>
                                          </p:val>
                                        </p:tav>
                                      </p:tavLst>
                                    </p:anim>
                                  </p:childTnLst>
                                </p:cTn>
                              </p:par>
                            </p:childTnLst>
                          </p:cTn>
                        </p:par>
                        <p:par>
                          <p:cTn id="59" fill="hold">
                            <p:stCondLst>
                              <p:cond delay="2500"/>
                            </p:stCondLst>
                            <p:childTnLst>
                              <p:par>
                                <p:cTn id="60" presetID="1" presetClass="entr" presetSubtype="0" fill="hold" grpId="0" nodeType="afterEffect">
                                  <p:stCondLst>
                                    <p:cond delay="0"/>
                                  </p:stCondLst>
                                  <p:childTnLst>
                                    <p:set>
                                      <p:cBhvr>
                                        <p:cTn id="61" dur="1" fill="hold">
                                          <p:stCondLst>
                                            <p:cond delay="0"/>
                                          </p:stCondLst>
                                        </p:cTn>
                                        <p:tgtEl>
                                          <p:spTgt spid="94"/>
                                        </p:tgtEl>
                                        <p:attrNameLst>
                                          <p:attrName>style.visibility</p:attrName>
                                        </p:attrNameLst>
                                      </p:cBhvr>
                                      <p:to>
                                        <p:strVal val="visible"/>
                                      </p:to>
                                    </p:set>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childTnLst>
                          </p:cTn>
                        </p:par>
                        <p:par>
                          <p:cTn id="65" fill="hold">
                            <p:stCondLst>
                              <p:cond delay="2500"/>
                            </p:stCondLst>
                            <p:childTnLst>
                              <p:par>
                                <p:cTn id="66" presetID="2" presetClass="entr" presetSubtype="4" fill="hold" nodeType="afterEffect">
                                  <p:stCondLst>
                                    <p:cond delay="0"/>
                                  </p:stCondLst>
                                  <p:childTnLst>
                                    <p:set>
                                      <p:cBhvr>
                                        <p:cTn id="67" dur="1" fill="hold">
                                          <p:stCondLst>
                                            <p:cond delay="0"/>
                                          </p:stCondLst>
                                        </p:cTn>
                                        <p:tgtEl>
                                          <p:spTgt spid="90"/>
                                        </p:tgtEl>
                                        <p:attrNameLst>
                                          <p:attrName>style.visibility</p:attrName>
                                        </p:attrNameLst>
                                      </p:cBhvr>
                                      <p:to>
                                        <p:strVal val="visible"/>
                                      </p:to>
                                    </p:set>
                                    <p:anim calcmode="lin" valueType="num">
                                      <p:cBhvr additive="base">
                                        <p:cTn id="68" dur="500" fill="hold"/>
                                        <p:tgtEl>
                                          <p:spTgt spid="90"/>
                                        </p:tgtEl>
                                        <p:attrNameLst>
                                          <p:attrName>ppt_x</p:attrName>
                                        </p:attrNameLst>
                                      </p:cBhvr>
                                      <p:tavLst>
                                        <p:tav tm="0">
                                          <p:val>
                                            <p:strVal val="#ppt_x"/>
                                          </p:val>
                                        </p:tav>
                                        <p:tav tm="100000">
                                          <p:val>
                                            <p:strVal val="#ppt_x"/>
                                          </p:val>
                                        </p:tav>
                                      </p:tavLst>
                                    </p:anim>
                                    <p:anim calcmode="lin" valueType="num">
                                      <p:cBhvr additive="base">
                                        <p:cTn id="69" dur="500" fill="hold"/>
                                        <p:tgtEl>
                                          <p:spTgt spid="90"/>
                                        </p:tgtEl>
                                        <p:attrNameLst>
                                          <p:attrName>ppt_y</p:attrName>
                                        </p:attrNameLst>
                                      </p:cBhvr>
                                      <p:tavLst>
                                        <p:tav tm="0">
                                          <p:val>
                                            <p:strVal val="1+#ppt_h/2"/>
                                          </p:val>
                                        </p:tav>
                                        <p:tav tm="100000">
                                          <p:val>
                                            <p:strVal val="#ppt_y"/>
                                          </p:val>
                                        </p:tav>
                                      </p:tavLst>
                                    </p:anim>
                                  </p:childTnLst>
                                </p:cTn>
                              </p:par>
                            </p:childTnLst>
                          </p:cTn>
                        </p:par>
                        <p:par>
                          <p:cTn id="70" fill="hold">
                            <p:stCondLst>
                              <p:cond delay="3000"/>
                            </p:stCondLst>
                            <p:childTnLst>
                              <p:par>
                                <p:cTn id="71" presetID="1" presetClass="entr" presetSubtype="0" fill="hold" grpId="0" nodeType="after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childTnLst>
                          </p:cTn>
                        </p:par>
                        <p:par>
                          <p:cTn id="73" fill="hold">
                            <p:stCondLst>
                              <p:cond delay="3000"/>
                            </p:stCondLst>
                            <p:childTnLst>
                              <p:par>
                                <p:cTn id="74" presetID="2" presetClass="entr" presetSubtype="4" fill="hold" nodeType="afterEffect">
                                  <p:stCondLst>
                                    <p:cond delay="0"/>
                                  </p:stCondLst>
                                  <p:childTnLst>
                                    <p:set>
                                      <p:cBhvr>
                                        <p:cTn id="75" dur="1" fill="hold">
                                          <p:stCondLst>
                                            <p:cond delay="0"/>
                                          </p:stCondLst>
                                        </p:cTn>
                                        <p:tgtEl>
                                          <p:spTgt spid="98"/>
                                        </p:tgtEl>
                                        <p:attrNameLst>
                                          <p:attrName>style.visibility</p:attrName>
                                        </p:attrNameLst>
                                      </p:cBhvr>
                                      <p:to>
                                        <p:strVal val="visible"/>
                                      </p:to>
                                    </p:set>
                                    <p:anim calcmode="lin" valueType="num">
                                      <p:cBhvr additive="base">
                                        <p:cTn id="76" dur="500" fill="hold"/>
                                        <p:tgtEl>
                                          <p:spTgt spid="98"/>
                                        </p:tgtEl>
                                        <p:attrNameLst>
                                          <p:attrName>ppt_x</p:attrName>
                                        </p:attrNameLst>
                                      </p:cBhvr>
                                      <p:tavLst>
                                        <p:tav tm="0">
                                          <p:val>
                                            <p:strVal val="#ppt_x"/>
                                          </p:val>
                                        </p:tav>
                                        <p:tav tm="100000">
                                          <p:val>
                                            <p:strVal val="#ppt_x"/>
                                          </p:val>
                                        </p:tav>
                                      </p:tavLst>
                                    </p:anim>
                                    <p:anim calcmode="lin" valueType="num">
                                      <p:cBhvr additive="base">
                                        <p:cTn id="77" dur="500" fill="hold"/>
                                        <p:tgtEl>
                                          <p:spTgt spid="98"/>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91"/>
                                        </p:tgtEl>
                                        <p:attrNameLst>
                                          <p:attrName>style.visibility</p:attrName>
                                        </p:attrNameLst>
                                      </p:cBhvr>
                                      <p:to>
                                        <p:strVal val="visible"/>
                                      </p:to>
                                    </p:set>
                                    <p:anim calcmode="lin" valueType="num">
                                      <p:cBhvr additive="base">
                                        <p:cTn id="80" dur="500" fill="hold"/>
                                        <p:tgtEl>
                                          <p:spTgt spid="91"/>
                                        </p:tgtEl>
                                        <p:attrNameLst>
                                          <p:attrName>ppt_x</p:attrName>
                                        </p:attrNameLst>
                                      </p:cBhvr>
                                      <p:tavLst>
                                        <p:tav tm="0">
                                          <p:val>
                                            <p:strVal val="#ppt_x"/>
                                          </p:val>
                                        </p:tav>
                                        <p:tav tm="100000">
                                          <p:val>
                                            <p:strVal val="#ppt_x"/>
                                          </p:val>
                                        </p:tav>
                                      </p:tavLst>
                                    </p:anim>
                                    <p:anim calcmode="lin" valueType="num">
                                      <p:cBhvr additive="base">
                                        <p:cTn id="81" dur="500" fill="hold"/>
                                        <p:tgtEl>
                                          <p:spTgt spid="91"/>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99"/>
                                        </p:tgtEl>
                                        <p:attrNameLst>
                                          <p:attrName>style.visibility</p:attrName>
                                        </p:attrNameLst>
                                      </p:cBhvr>
                                      <p:to>
                                        <p:strVal val="visible"/>
                                      </p:to>
                                    </p:set>
                                    <p:anim calcmode="lin" valueType="num">
                                      <p:cBhvr additive="base">
                                        <p:cTn id="84" dur="500" fill="hold"/>
                                        <p:tgtEl>
                                          <p:spTgt spid="99"/>
                                        </p:tgtEl>
                                        <p:attrNameLst>
                                          <p:attrName>ppt_x</p:attrName>
                                        </p:attrNameLst>
                                      </p:cBhvr>
                                      <p:tavLst>
                                        <p:tav tm="0">
                                          <p:val>
                                            <p:strVal val="#ppt_x"/>
                                          </p:val>
                                        </p:tav>
                                        <p:tav tm="100000">
                                          <p:val>
                                            <p:strVal val="#ppt_x"/>
                                          </p:val>
                                        </p:tav>
                                      </p:tavLst>
                                    </p:anim>
                                    <p:anim calcmode="lin" valueType="num">
                                      <p:cBhvr additive="base">
                                        <p:cTn id="85" dur="500" fill="hold"/>
                                        <p:tgtEl>
                                          <p:spTgt spid="99"/>
                                        </p:tgtEl>
                                        <p:attrNameLst>
                                          <p:attrName>ppt_y</p:attrName>
                                        </p:attrNameLst>
                                      </p:cBhvr>
                                      <p:tavLst>
                                        <p:tav tm="0">
                                          <p:val>
                                            <p:strVal val="1+#ppt_h/2"/>
                                          </p:val>
                                        </p:tav>
                                        <p:tav tm="100000">
                                          <p:val>
                                            <p:strVal val="#ppt_y"/>
                                          </p:val>
                                        </p:tav>
                                      </p:tavLst>
                                    </p:anim>
                                  </p:childTnLst>
                                </p:cTn>
                              </p:par>
                            </p:childTnLst>
                          </p:cTn>
                        </p:par>
                        <p:par>
                          <p:cTn id="86" fill="hold">
                            <p:stCondLst>
                              <p:cond delay="3500"/>
                            </p:stCondLst>
                            <p:childTnLst>
                              <p:par>
                                <p:cTn id="87" presetID="1" presetClass="entr" presetSubtype="0" fill="hold" grpId="0" nodeType="afterEffect">
                                  <p:stCondLst>
                                    <p:cond delay="0"/>
                                  </p:stCondLst>
                                  <p:childTnLst>
                                    <p:set>
                                      <p:cBhvr>
                                        <p:cTn id="8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3" grpId="0" animBg="1"/>
      <p:bldP spid="84" grpId="0" animBg="1"/>
      <p:bldP spid="87" grpId="0" animBg="1"/>
      <p:bldP spid="88" grpId="0" animBg="1"/>
      <p:bldP spid="92" grpId="0" animBg="1"/>
      <p:bldP spid="93" grpId="0" animBg="1"/>
      <p:bldP spid="9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B44823F-32CF-4870-BC8A-09F888AF1D28}"/>
              </a:ext>
            </a:extLst>
          </p:cNvPr>
          <p:cNvSpPr>
            <a:spLocks noGrp="1"/>
          </p:cNvSpPr>
          <p:nvPr>
            <p:ph type="pic" sz="quarter" idx="10"/>
          </p:nvPr>
        </p:nvSpPr>
        <p:spPr/>
      </p:sp>
      <p:sp>
        <p:nvSpPr>
          <p:cNvPr id="10" name="标题 1"/>
          <p:cNvSpPr txBox="1">
            <a:spLocks/>
          </p:cNvSpPr>
          <p:nvPr/>
        </p:nvSpPr>
        <p:spPr>
          <a:xfrm>
            <a:off x="354722" y="571500"/>
            <a:ext cx="10515600" cy="1325563"/>
          </a:xfrm>
          <a:prstGeom prst="rect">
            <a:avLst/>
          </a:prstGeom>
        </p:spPr>
        <p:txBody>
          <a:bodyPr anchor="ctr"/>
          <a:lstStyle>
            <a:lvl1pPr algn="l" defTabSz="914400" rtl="0" eaLnBrk="1" latinLnBrk="0" hangingPunct="1">
              <a:lnSpc>
                <a:spcPct val="100000"/>
              </a:lnSpc>
              <a:spcBef>
                <a:spcPct val="0"/>
              </a:spcBef>
              <a:buNone/>
              <a:defRPr sz="2800" b="1" kern="1200">
                <a:solidFill>
                  <a:srgbClr val="0078B4"/>
                </a:solidFill>
                <a:latin typeface="+mj-lt"/>
                <a:ea typeface="+mj-ea"/>
                <a:cs typeface="+mj-cs"/>
              </a:defRPr>
            </a:lvl1pPr>
          </a:lstStyle>
          <a:p>
            <a:r>
              <a:rPr lang="zh-CN" altLang="zh-CN" dirty="0">
                <a:latin typeface="微软雅黑" panose="020B0503020204020204" pitchFamily="34" charset="-122"/>
                <a:ea typeface="微软雅黑" panose="020B0503020204020204" pitchFamily="34" charset="-122"/>
              </a:rPr>
              <a:t>编译技术与计算思维</a:t>
            </a:r>
          </a:p>
        </p:txBody>
      </p:sp>
      <p:sp>
        <p:nvSpPr>
          <p:cNvPr id="32" name="内容占位符 6"/>
          <p:cNvSpPr txBox="1">
            <a:spLocks/>
          </p:cNvSpPr>
          <p:nvPr/>
        </p:nvSpPr>
        <p:spPr>
          <a:xfrm>
            <a:off x="838200" y="1825625"/>
            <a:ext cx="10515600" cy="624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a:latin typeface="微软雅黑" panose="020B0503020204020204" pitchFamily="34" charset="-122"/>
                <a:ea typeface="微软雅黑" panose="020B0503020204020204" pitchFamily="34" charset="-122"/>
              </a:rPr>
              <a:t>计算思维和编译过程的组成部分的简单对应关系</a:t>
            </a:r>
            <a:endParaRPr lang="en-US" altLang="zh-CN" sz="2000">
              <a:latin typeface="微软雅黑" panose="020B0503020204020204" pitchFamily="34" charset="-122"/>
              <a:ea typeface="微软雅黑" panose="020B0503020204020204" pitchFamily="34" charset="-122"/>
            </a:endParaRPr>
          </a:p>
          <a:p>
            <a:endParaRPr lang="en-US" altLang="zh-CN" sz="200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zh-CN" altLang="zh-CN" sz="2000"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393700" y="3366135"/>
            <a:ext cx="11289665" cy="1724025"/>
            <a:chOff x="695" y="6733"/>
            <a:chExt cx="17779" cy="2715"/>
          </a:xfrm>
        </p:grpSpPr>
        <p:sp>
          <p:nvSpPr>
            <p:cNvPr id="35" name="矩形 34"/>
            <p:cNvSpPr/>
            <p:nvPr/>
          </p:nvSpPr>
          <p:spPr>
            <a:xfrm>
              <a:off x="3004" y="6734"/>
              <a:ext cx="1357" cy="269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词</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法</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分</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析</a:t>
              </a:r>
            </a:p>
          </p:txBody>
        </p:sp>
        <p:sp>
          <p:nvSpPr>
            <p:cNvPr id="36" name="矩形 35"/>
            <p:cNvSpPr/>
            <p:nvPr/>
          </p:nvSpPr>
          <p:spPr>
            <a:xfrm>
              <a:off x="695" y="6734"/>
              <a:ext cx="1357" cy="2695"/>
            </a:xfrm>
            <a:prstGeom prst="rect">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源</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程</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序</a:t>
              </a:r>
            </a:p>
          </p:txBody>
        </p:sp>
        <p:sp>
          <p:nvSpPr>
            <p:cNvPr id="37" name="矩形 36"/>
            <p:cNvSpPr/>
            <p:nvPr/>
          </p:nvSpPr>
          <p:spPr>
            <a:xfrm>
              <a:off x="5379" y="6734"/>
              <a:ext cx="1357" cy="269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语</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法</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分</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析</a:t>
              </a:r>
            </a:p>
          </p:txBody>
        </p:sp>
        <p:cxnSp>
          <p:nvCxnSpPr>
            <p:cNvPr id="38" name="直接箭头连接符 37"/>
            <p:cNvCxnSpPr>
              <a:stCxn id="36" idx="3"/>
              <a:endCxn id="35" idx="1"/>
            </p:cNvCxnSpPr>
            <p:nvPr/>
          </p:nvCxnSpPr>
          <p:spPr>
            <a:xfrm>
              <a:off x="2052" y="8100"/>
              <a:ext cx="952" cy="0"/>
            </a:xfrm>
            <a:prstGeom prst="straightConnector1">
              <a:avLst/>
            </a:prstGeom>
            <a:noFill/>
            <a:ln w="34925" cap="flat" cmpd="sng" algn="ctr">
              <a:solidFill>
                <a:srgbClr val="4472C4"/>
              </a:solidFill>
              <a:prstDash val="solid"/>
              <a:miter lim="800000"/>
              <a:tailEnd type="arrow"/>
            </a:ln>
            <a:effectLst/>
          </p:spPr>
        </p:cxnSp>
        <p:cxnSp>
          <p:nvCxnSpPr>
            <p:cNvPr id="39" name="直接箭头连接符 38"/>
            <p:cNvCxnSpPr>
              <a:stCxn id="35" idx="3"/>
              <a:endCxn id="37" idx="1"/>
            </p:cNvCxnSpPr>
            <p:nvPr/>
          </p:nvCxnSpPr>
          <p:spPr>
            <a:xfrm>
              <a:off x="4361" y="8100"/>
              <a:ext cx="1018" cy="0"/>
            </a:xfrm>
            <a:prstGeom prst="straightConnector1">
              <a:avLst/>
            </a:prstGeom>
            <a:noFill/>
            <a:ln w="34925" cap="flat" cmpd="sng" algn="ctr">
              <a:solidFill>
                <a:srgbClr val="4472C4"/>
              </a:solidFill>
              <a:prstDash val="solid"/>
              <a:miter lim="800000"/>
              <a:tailEnd type="arrow"/>
            </a:ln>
            <a:effectLst/>
          </p:spPr>
        </p:cxnSp>
        <p:sp>
          <p:nvSpPr>
            <p:cNvPr id="40" name="矩形 39"/>
            <p:cNvSpPr/>
            <p:nvPr/>
          </p:nvSpPr>
          <p:spPr>
            <a:xfrm>
              <a:off x="7668" y="6754"/>
              <a:ext cx="1357" cy="269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语</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义</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分</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析</a:t>
              </a:r>
            </a:p>
          </p:txBody>
        </p:sp>
        <p:sp>
          <p:nvSpPr>
            <p:cNvPr id="41" name="矩形 40"/>
            <p:cNvSpPr/>
            <p:nvPr/>
          </p:nvSpPr>
          <p:spPr>
            <a:xfrm>
              <a:off x="10043" y="6754"/>
              <a:ext cx="1357" cy="269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中间代码生成</a:t>
              </a:r>
            </a:p>
          </p:txBody>
        </p:sp>
        <p:cxnSp>
          <p:nvCxnSpPr>
            <p:cNvPr id="42" name="直接箭头连接符 41"/>
            <p:cNvCxnSpPr>
              <a:endCxn id="40" idx="1"/>
            </p:cNvCxnSpPr>
            <p:nvPr/>
          </p:nvCxnSpPr>
          <p:spPr>
            <a:xfrm>
              <a:off x="6716" y="8120"/>
              <a:ext cx="952" cy="0"/>
            </a:xfrm>
            <a:prstGeom prst="straightConnector1">
              <a:avLst/>
            </a:prstGeom>
            <a:noFill/>
            <a:ln w="34925" cap="flat" cmpd="sng" algn="ctr">
              <a:solidFill>
                <a:srgbClr val="4472C4"/>
              </a:solidFill>
              <a:prstDash val="solid"/>
              <a:miter lim="800000"/>
              <a:tailEnd type="arrow"/>
            </a:ln>
            <a:effectLst/>
          </p:spPr>
        </p:cxnSp>
        <p:cxnSp>
          <p:nvCxnSpPr>
            <p:cNvPr id="43" name="直接箭头连接符 42"/>
            <p:cNvCxnSpPr>
              <a:stCxn id="40" idx="3"/>
              <a:endCxn id="41" idx="1"/>
            </p:cNvCxnSpPr>
            <p:nvPr/>
          </p:nvCxnSpPr>
          <p:spPr>
            <a:xfrm>
              <a:off x="9025" y="8120"/>
              <a:ext cx="1018" cy="0"/>
            </a:xfrm>
            <a:prstGeom prst="straightConnector1">
              <a:avLst/>
            </a:prstGeom>
            <a:noFill/>
            <a:ln w="34925" cap="flat" cmpd="sng" algn="ctr">
              <a:solidFill>
                <a:srgbClr val="4472C4"/>
              </a:solidFill>
              <a:prstDash val="solid"/>
              <a:miter lim="800000"/>
              <a:tailEnd type="arrow"/>
            </a:ln>
            <a:effectLst/>
          </p:spPr>
        </p:cxnSp>
        <p:sp>
          <p:nvSpPr>
            <p:cNvPr id="44" name="矩形 43"/>
            <p:cNvSpPr/>
            <p:nvPr/>
          </p:nvSpPr>
          <p:spPr>
            <a:xfrm>
              <a:off x="12368" y="6738"/>
              <a:ext cx="1357" cy="269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代</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码</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优</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化</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5" name="矩形 44"/>
            <p:cNvSpPr/>
            <p:nvPr/>
          </p:nvSpPr>
          <p:spPr>
            <a:xfrm>
              <a:off x="14743" y="6738"/>
              <a:ext cx="1357" cy="269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目标代码生成</a:t>
              </a:r>
            </a:p>
          </p:txBody>
        </p:sp>
        <p:cxnSp>
          <p:nvCxnSpPr>
            <p:cNvPr id="46" name="直接箭头连接符 45"/>
            <p:cNvCxnSpPr>
              <a:endCxn id="44" idx="1"/>
            </p:cNvCxnSpPr>
            <p:nvPr/>
          </p:nvCxnSpPr>
          <p:spPr>
            <a:xfrm>
              <a:off x="11416" y="8104"/>
              <a:ext cx="952" cy="0"/>
            </a:xfrm>
            <a:prstGeom prst="straightConnector1">
              <a:avLst/>
            </a:prstGeom>
            <a:noFill/>
            <a:ln w="34925" cap="flat" cmpd="sng" algn="ctr">
              <a:solidFill>
                <a:srgbClr val="4472C4"/>
              </a:solidFill>
              <a:prstDash val="solid"/>
              <a:miter lim="800000"/>
              <a:tailEnd type="arrow"/>
            </a:ln>
            <a:effectLst/>
          </p:spPr>
        </p:cxnSp>
        <p:cxnSp>
          <p:nvCxnSpPr>
            <p:cNvPr id="47" name="直接箭头连接符 46"/>
            <p:cNvCxnSpPr>
              <a:stCxn id="44" idx="3"/>
              <a:endCxn id="45" idx="1"/>
            </p:cNvCxnSpPr>
            <p:nvPr/>
          </p:nvCxnSpPr>
          <p:spPr>
            <a:xfrm>
              <a:off x="13725" y="8104"/>
              <a:ext cx="1018" cy="0"/>
            </a:xfrm>
            <a:prstGeom prst="straightConnector1">
              <a:avLst/>
            </a:prstGeom>
            <a:noFill/>
            <a:ln w="34925" cap="flat" cmpd="sng" algn="ctr">
              <a:solidFill>
                <a:srgbClr val="4472C4"/>
              </a:solidFill>
              <a:prstDash val="solid"/>
              <a:miter lim="800000"/>
              <a:tailEnd type="arrow"/>
            </a:ln>
            <a:effectLst/>
          </p:spPr>
        </p:cxnSp>
        <p:cxnSp>
          <p:nvCxnSpPr>
            <p:cNvPr id="48" name="直接箭头连接符 47"/>
            <p:cNvCxnSpPr/>
            <p:nvPr/>
          </p:nvCxnSpPr>
          <p:spPr>
            <a:xfrm>
              <a:off x="16100" y="8081"/>
              <a:ext cx="1018" cy="0"/>
            </a:xfrm>
            <a:prstGeom prst="straightConnector1">
              <a:avLst/>
            </a:prstGeom>
            <a:noFill/>
            <a:ln w="34925" cap="flat" cmpd="sng" algn="ctr">
              <a:solidFill>
                <a:srgbClr val="4472C4"/>
              </a:solidFill>
              <a:prstDash val="solid"/>
              <a:miter lim="800000"/>
              <a:tailEnd type="arrow"/>
            </a:ln>
            <a:effectLst/>
          </p:spPr>
        </p:cxnSp>
        <p:sp>
          <p:nvSpPr>
            <p:cNvPr id="49" name="矩形 48"/>
            <p:cNvSpPr/>
            <p:nvPr/>
          </p:nvSpPr>
          <p:spPr>
            <a:xfrm>
              <a:off x="17118" y="6733"/>
              <a:ext cx="1357" cy="2695"/>
            </a:xfrm>
            <a:prstGeom prst="rect">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目</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标</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程</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序</a:t>
              </a:r>
            </a:p>
          </p:txBody>
        </p:sp>
      </p:grpSp>
      <p:cxnSp>
        <p:nvCxnSpPr>
          <p:cNvPr id="50" name="直接箭头连接符 49"/>
          <p:cNvCxnSpPr>
            <a:stCxn id="35" idx="0"/>
          </p:cNvCxnSpPr>
          <p:nvPr/>
        </p:nvCxnSpPr>
        <p:spPr>
          <a:xfrm flipH="1" flipV="1">
            <a:off x="2283460" y="2677160"/>
            <a:ext cx="7620" cy="689610"/>
          </a:xfrm>
          <a:prstGeom prst="straightConnector1">
            <a:avLst/>
          </a:prstGeom>
          <a:noFill/>
          <a:ln w="34925" cap="flat" cmpd="sng" algn="ctr">
            <a:solidFill>
              <a:srgbClr val="4472C4"/>
            </a:solidFill>
            <a:prstDash val="solid"/>
            <a:miter lim="800000"/>
            <a:headEnd type="arrow"/>
            <a:tailEnd type="none"/>
          </a:ln>
          <a:effectLst/>
        </p:spPr>
      </p:cxnSp>
      <p:sp>
        <p:nvSpPr>
          <p:cNvPr id="51" name="单圆角矩形 50"/>
          <p:cNvSpPr/>
          <p:nvPr/>
        </p:nvSpPr>
        <p:spPr>
          <a:xfrm>
            <a:off x="4826635" y="2345690"/>
            <a:ext cx="1125855" cy="681355"/>
          </a:xfrm>
          <a:prstGeom prst="snipRound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抽象</a:t>
            </a:r>
          </a:p>
        </p:txBody>
      </p:sp>
      <p:sp>
        <p:nvSpPr>
          <p:cNvPr id="52" name="单圆角矩形 51"/>
          <p:cNvSpPr/>
          <p:nvPr/>
        </p:nvSpPr>
        <p:spPr>
          <a:xfrm>
            <a:off x="5952490" y="2343150"/>
            <a:ext cx="1086485" cy="676910"/>
          </a:xfrm>
          <a:prstGeom prst="snipRound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自动化</a:t>
            </a:r>
          </a:p>
        </p:txBody>
      </p:sp>
      <p:cxnSp>
        <p:nvCxnSpPr>
          <p:cNvPr id="53" name="直接箭头连接符 52"/>
          <p:cNvCxnSpPr>
            <a:endCxn id="51" idx="2"/>
          </p:cNvCxnSpPr>
          <p:nvPr/>
        </p:nvCxnSpPr>
        <p:spPr>
          <a:xfrm>
            <a:off x="2320925" y="2677160"/>
            <a:ext cx="2505710" cy="9525"/>
          </a:xfrm>
          <a:prstGeom prst="straightConnector1">
            <a:avLst/>
          </a:prstGeom>
          <a:noFill/>
          <a:ln w="34925" cap="flat" cmpd="sng" algn="ctr">
            <a:solidFill>
              <a:srgbClr val="4472C4"/>
            </a:solidFill>
            <a:prstDash val="solid"/>
            <a:miter lim="800000"/>
            <a:tailEnd type="arrow"/>
          </a:ln>
          <a:effectLst/>
        </p:spPr>
      </p:cxnSp>
      <p:cxnSp>
        <p:nvCxnSpPr>
          <p:cNvPr id="54" name="直接连接符 53"/>
          <p:cNvCxnSpPr>
            <a:stCxn id="52" idx="0"/>
          </p:cNvCxnSpPr>
          <p:nvPr/>
        </p:nvCxnSpPr>
        <p:spPr>
          <a:xfrm flipV="1">
            <a:off x="7038975" y="2677160"/>
            <a:ext cx="2710180" cy="4445"/>
          </a:xfrm>
          <a:prstGeom prst="line">
            <a:avLst/>
          </a:prstGeom>
          <a:noFill/>
          <a:ln w="34925" cap="flat" cmpd="sng" algn="ctr">
            <a:solidFill>
              <a:srgbClr val="4472C4"/>
            </a:solidFill>
            <a:prstDash val="solid"/>
            <a:miter lim="800000"/>
            <a:headEnd type="arrow"/>
          </a:ln>
          <a:effectLst/>
        </p:spPr>
      </p:cxnSp>
      <p:cxnSp>
        <p:nvCxnSpPr>
          <p:cNvPr id="55" name="直接箭头连接符 54"/>
          <p:cNvCxnSpPr>
            <a:endCxn id="45" idx="0"/>
          </p:cNvCxnSpPr>
          <p:nvPr/>
        </p:nvCxnSpPr>
        <p:spPr>
          <a:xfrm flipH="1">
            <a:off x="9745345" y="2677160"/>
            <a:ext cx="2540" cy="692150"/>
          </a:xfrm>
          <a:prstGeom prst="straightConnector1">
            <a:avLst/>
          </a:prstGeom>
          <a:noFill/>
          <a:ln w="34925" cap="flat" cmpd="sng" algn="ctr">
            <a:solidFill>
              <a:srgbClr val="4472C4"/>
            </a:solidFill>
            <a:prstDash val="solid"/>
            <a:miter lim="800000"/>
            <a:tailEnd type="arrow"/>
          </a:ln>
          <a:effectLst/>
        </p:spPr>
      </p:cxnSp>
      <p:grpSp>
        <p:nvGrpSpPr>
          <p:cNvPr id="56" name="组合 55"/>
          <p:cNvGrpSpPr/>
          <p:nvPr/>
        </p:nvGrpSpPr>
        <p:grpSpPr>
          <a:xfrm>
            <a:off x="849630" y="5782945"/>
            <a:ext cx="10206990" cy="572770"/>
            <a:chOff x="1338" y="9107"/>
            <a:chExt cx="16074" cy="902"/>
          </a:xfrm>
        </p:grpSpPr>
        <p:sp>
          <p:nvSpPr>
            <p:cNvPr id="57" name="矩形 56"/>
            <p:cNvSpPr/>
            <p:nvPr/>
          </p:nvSpPr>
          <p:spPr>
            <a:xfrm>
              <a:off x="1338" y="9107"/>
              <a:ext cx="2008" cy="90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Calibri"/>
                  <a:ea typeface="宋体" panose="02010600030101010101" pitchFamily="2" charset="-122"/>
                  <a:cs typeface="+mn-cs"/>
                </a:rPr>
                <a:t>形式化</a:t>
              </a:r>
            </a:p>
          </p:txBody>
        </p:sp>
        <p:sp>
          <p:nvSpPr>
            <p:cNvPr id="58" name="矩形 57"/>
            <p:cNvSpPr/>
            <p:nvPr/>
          </p:nvSpPr>
          <p:spPr>
            <a:xfrm>
              <a:off x="3356" y="9107"/>
              <a:ext cx="2008" cy="90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Calibri"/>
                  <a:ea typeface="宋体" panose="02010600030101010101" pitchFamily="2" charset="-122"/>
                  <a:cs typeface="+mn-cs"/>
                </a:rPr>
                <a:t>转化</a:t>
              </a:r>
            </a:p>
          </p:txBody>
        </p:sp>
        <p:sp>
          <p:nvSpPr>
            <p:cNvPr id="59" name="矩形 58"/>
            <p:cNvSpPr/>
            <p:nvPr/>
          </p:nvSpPr>
          <p:spPr>
            <a:xfrm>
              <a:off x="9380" y="9107"/>
              <a:ext cx="2008" cy="90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Calibri"/>
                  <a:ea typeface="宋体" panose="02010600030101010101" pitchFamily="2" charset="-122"/>
                  <a:cs typeface="+mn-cs"/>
                </a:rPr>
                <a:t>嵌入</a:t>
              </a:r>
            </a:p>
          </p:txBody>
        </p:sp>
        <p:sp>
          <p:nvSpPr>
            <p:cNvPr id="60" name="矩形 59"/>
            <p:cNvSpPr/>
            <p:nvPr/>
          </p:nvSpPr>
          <p:spPr>
            <a:xfrm>
              <a:off x="7372" y="9107"/>
              <a:ext cx="2008" cy="90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Calibri"/>
                  <a:ea typeface="宋体" panose="02010600030101010101" pitchFamily="2" charset="-122"/>
                  <a:cs typeface="+mn-cs"/>
                </a:rPr>
                <a:t>递归</a:t>
              </a:r>
            </a:p>
          </p:txBody>
        </p:sp>
        <p:sp>
          <p:nvSpPr>
            <p:cNvPr id="61" name="矩形 60"/>
            <p:cNvSpPr/>
            <p:nvPr/>
          </p:nvSpPr>
          <p:spPr>
            <a:xfrm>
              <a:off x="5364" y="9107"/>
              <a:ext cx="2008" cy="90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Calibri"/>
                  <a:ea typeface="宋体" panose="02010600030101010101" pitchFamily="2" charset="-122"/>
                  <a:cs typeface="+mn-cs"/>
                </a:rPr>
                <a:t>约简</a:t>
              </a:r>
            </a:p>
          </p:txBody>
        </p:sp>
        <p:sp>
          <p:nvSpPr>
            <p:cNvPr id="62" name="矩形 61"/>
            <p:cNvSpPr/>
            <p:nvPr/>
          </p:nvSpPr>
          <p:spPr>
            <a:xfrm>
              <a:off x="11388" y="9107"/>
              <a:ext cx="2008" cy="90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Calibri"/>
                  <a:ea typeface="宋体" panose="02010600030101010101" pitchFamily="2" charset="-122"/>
                  <a:cs typeface="+mn-cs"/>
                </a:rPr>
                <a:t>分解</a:t>
              </a:r>
            </a:p>
          </p:txBody>
        </p:sp>
        <p:sp>
          <p:nvSpPr>
            <p:cNvPr id="63" name="矩形 62"/>
            <p:cNvSpPr/>
            <p:nvPr/>
          </p:nvSpPr>
          <p:spPr>
            <a:xfrm>
              <a:off x="13396" y="9107"/>
              <a:ext cx="2008" cy="90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Calibri"/>
                  <a:ea typeface="宋体" panose="02010600030101010101" pitchFamily="2" charset="-122"/>
                  <a:cs typeface="+mn-cs"/>
                </a:rPr>
                <a:t>仿真</a:t>
              </a:r>
            </a:p>
          </p:txBody>
        </p:sp>
        <p:sp>
          <p:nvSpPr>
            <p:cNvPr id="64" name="矩形 63"/>
            <p:cNvSpPr/>
            <p:nvPr/>
          </p:nvSpPr>
          <p:spPr>
            <a:xfrm>
              <a:off x="15404" y="9107"/>
              <a:ext cx="2008" cy="90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white"/>
                  </a:solidFill>
                  <a:effectLst/>
                  <a:uLnTx/>
                  <a:uFillTx/>
                  <a:latin typeface="Calibri"/>
                  <a:ea typeface="宋体" panose="02010600030101010101" pitchFamily="2" charset="-122"/>
                  <a:cs typeface="+mn-cs"/>
                </a:rPr>
                <a:t>容错</a:t>
              </a:r>
            </a:p>
          </p:txBody>
        </p:sp>
      </p:grpSp>
      <p:cxnSp>
        <p:nvCxnSpPr>
          <p:cNvPr id="65" name="直接箭头连接符 64"/>
          <p:cNvCxnSpPr>
            <a:stCxn id="35" idx="2"/>
            <a:endCxn id="57" idx="0"/>
          </p:cNvCxnSpPr>
          <p:nvPr/>
        </p:nvCxnSpPr>
        <p:spPr>
          <a:xfrm flipH="1">
            <a:off x="1487170" y="5078095"/>
            <a:ext cx="803910" cy="704850"/>
          </a:xfrm>
          <a:prstGeom prst="straightConnector1">
            <a:avLst/>
          </a:prstGeom>
          <a:noFill/>
          <a:ln w="25400" cap="flat" cmpd="sng" algn="ctr">
            <a:solidFill>
              <a:srgbClr val="4472C4"/>
            </a:solidFill>
            <a:prstDash val="solid"/>
            <a:miter lim="800000"/>
            <a:headEnd type="arrow"/>
            <a:tailEnd type="arrow"/>
          </a:ln>
          <a:effectLst/>
        </p:spPr>
      </p:cxnSp>
      <p:cxnSp>
        <p:nvCxnSpPr>
          <p:cNvPr id="66" name="直接箭头连接符 65"/>
          <p:cNvCxnSpPr>
            <a:stCxn id="35" idx="2"/>
            <a:endCxn id="58" idx="0"/>
          </p:cNvCxnSpPr>
          <p:nvPr/>
        </p:nvCxnSpPr>
        <p:spPr>
          <a:xfrm>
            <a:off x="2291080" y="5078095"/>
            <a:ext cx="477520" cy="704850"/>
          </a:xfrm>
          <a:prstGeom prst="straightConnector1">
            <a:avLst/>
          </a:prstGeom>
          <a:noFill/>
          <a:ln w="25400" cap="flat" cmpd="sng" algn="ctr">
            <a:solidFill>
              <a:srgbClr val="4472C4"/>
            </a:solidFill>
            <a:prstDash val="solid"/>
            <a:miter lim="800000"/>
            <a:headEnd type="arrow"/>
            <a:tailEnd type="arrow"/>
          </a:ln>
          <a:effectLst/>
        </p:spPr>
      </p:cxnSp>
      <p:cxnSp>
        <p:nvCxnSpPr>
          <p:cNvPr id="67" name="直接箭头连接符 66"/>
          <p:cNvCxnSpPr>
            <a:stCxn id="35" idx="2"/>
            <a:endCxn id="61" idx="0"/>
          </p:cNvCxnSpPr>
          <p:nvPr/>
        </p:nvCxnSpPr>
        <p:spPr>
          <a:xfrm>
            <a:off x="2291080" y="5078095"/>
            <a:ext cx="1752600" cy="704850"/>
          </a:xfrm>
          <a:prstGeom prst="straightConnector1">
            <a:avLst/>
          </a:prstGeom>
          <a:noFill/>
          <a:ln w="25400" cap="flat" cmpd="sng" algn="ctr">
            <a:solidFill>
              <a:srgbClr val="4472C4"/>
            </a:solidFill>
            <a:prstDash val="solid"/>
            <a:miter lim="800000"/>
            <a:headEnd type="arrow"/>
            <a:tailEnd type="arrow"/>
          </a:ln>
          <a:effectLst/>
        </p:spPr>
      </p:cxnSp>
      <p:cxnSp>
        <p:nvCxnSpPr>
          <p:cNvPr id="68" name="直接箭头连接符 67"/>
          <p:cNvCxnSpPr/>
          <p:nvPr/>
        </p:nvCxnSpPr>
        <p:spPr>
          <a:xfrm flipH="1">
            <a:off x="1610995" y="5090795"/>
            <a:ext cx="2152015" cy="671195"/>
          </a:xfrm>
          <a:prstGeom prst="straightConnector1">
            <a:avLst/>
          </a:prstGeom>
          <a:noFill/>
          <a:ln w="25400" cap="flat" cmpd="sng" algn="ctr">
            <a:solidFill>
              <a:srgbClr val="00B050"/>
            </a:solidFill>
            <a:prstDash val="solid"/>
            <a:miter lim="800000"/>
            <a:headEnd type="arrow"/>
            <a:tailEnd type="arrow"/>
          </a:ln>
          <a:effectLst/>
        </p:spPr>
      </p:cxnSp>
      <p:cxnSp>
        <p:nvCxnSpPr>
          <p:cNvPr id="69" name="直接箭头连接符 68"/>
          <p:cNvCxnSpPr>
            <a:endCxn id="60" idx="0"/>
          </p:cNvCxnSpPr>
          <p:nvPr/>
        </p:nvCxnSpPr>
        <p:spPr>
          <a:xfrm>
            <a:off x="3763010" y="5090795"/>
            <a:ext cx="1555750" cy="692150"/>
          </a:xfrm>
          <a:prstGeom prst="straightConnector1">
            <a:avLst/>
          </a:prstGeom>
          <a:noFill/>
          <a:ln w="25400" cap="flat" cmpd="sng" algn="ctr">
            <a:solidFill>
              <a:srgbClr val="00B050"/>
            </a:solidFill>
            <a:prstDash val="solid"/>
            <a:miter lim="800000"/>
            <a:headEnd type="arrow"/>
            <a:tailEnd type="arrow"/>
          </a:ln>
          <a:effectLst/>
        </p:spPr>
      </p:cxnSp>
      <p:cxnSp>
        <p:nvCxnSpPr>
          <p:cNvPr id="70" name="直接箭头连接符 69"/>
          <p:cNvCxnSpPr>
            <a:endCxn id="62" idx="0"/>
          </p:cNvCxnSpPr>
          <p:nvPr/>
        </p:nvCxnSpPr>
        <p:spPr>
          <a:xfrm>
            <a:off x="3842385" y="5090795"/>
            <a:ext cx="4026535" cy="692150"/>
          </a:xfrm>
          <a:prstGeom prst="straightConnector1">
            <a:avLst/>
          </a:prstGeom>
          <a:noFill/>
          <a:ln w="25400" cap="flat" cmpd="sng" algn="ctr">
            <a:solidFill>
              <a:srgbClr val="00B050"/>
            </a:solidFill>
            <a:prstDash val="solid"/>
            <a:miter lim="800000"/>
            <a:headEnd type="arrow"/>
            <a:tailEnd type="arrow"/>
          </a:ln>
          <a:effectLst/>
        </p:spPr>
      </p:cxnSp>
      <p:cxnSp>
        <p:nvCxnSpPr>
          <p:cNvPr id="71" name="直接箭头连接符 70"/>
          <p:cNvCxnSpPr/>
          <p:nvPr/>
        </p:nvCxnSpPr>
        <p:spPr>
          <a:xfrm flipH="1">
            <a:off x="1749425" y="5084445"/>
            <a:ext cx="3569335" cy="647700"/>
          </a:xfrm>
          <a:prstGeom prst="straightConnector1">
            <a:avLst/>
          </a:prstGeom>
          <a:noFill/>
          <a:ln w="25400" cap="flat" cmpd="sng" algn="ctr">
            <a:solidFill>
              <a:srgbClr val="FF0000"/>
            </a:solidFill>
            <a:prstDash val="solid"/>
            <a:miter lim="800000"/>
            <a:headEnd type="arrow"/>
            <a:tailEnd type="arrow"/>
          </a:ln>
          <a:effectLst/>
        </p:spPr>
      </p:cxnSp>
      <p:cxnSp>
        <p:nvCxnSpPr>
          <p:cNvPr id="72" name="直接箭头连接符 71"/>
          <p:cNvCxnSpPr>
            <a:stCxn id="40" idx="2"/>
            <a:endCxn id="59" idx="0"/>
          </p:cNvCxnSpPr>
          <p:nvPr/>
        </p:nvCxnSpPr>
        <p:spPr>
          <a:xfrm>
            <a:off x="5252720" y="5090795"/>
            <a:ext cx="1341120" cy="692150"/>
          </a:xfrm>
          <a:prstGeom prst="straightConnector1">
            <a:avLst/>
          </a:prstGeom>
          <a:noFill/>
          <a:ln w="25400" cap="flat" cmpd="sng" algn="ctr">
            <a:solidFill>
              <a:srgbClr val="FF0000"/>
            </a:solidFill>
            <a:prstDash val="solid"/>
            <a:miter lim="800000"/>
            <a:headEnd type="arrow"/>
            <a:tailEnd type="arrow"/>
          </a:ln>
          <a:effectLst/>
        </p:spPr>
      </p:cxnSp>
      <p:cxnSp>
        <p:nvCxnSpPr>
          <p:cNvPr id="73" name="直接箭头连接符 72"/>
          <p:cNvCxnSpPr>
            <a:endCxn id="62" idx="0"/>
          </p:cNvCxnSpPr>
          <p:nvPr/>
        </p:nvCxnSpPr>
        <p:spPr>
          <a:xfrm>
            <a:off x="5358765" y="5109210"/>
            <a:ext cx="2510155" cy="673735"/>
          </a:xfrm>
          <a:prstGeom prst="straightConnector1">
            <a:avLst/>
          </a:prstGeom>
          <a:noFill/>
          <a:ln w="25400" cap="flat" cmpd="sng" algn="ctr">
            <a:solidFill>
              <a:srgbClr val="FF0000"/>
            </a:solidFill>
            <a:prstDash val="solid"/>
            <a:miter lim="800000"/>
            <a:headEnd type="arrow"/>
            <a:tailEnd type="arrow"/>
          </a:ln>
          <a:effectLst/>
        </p:spPr>
      </p:cxnSp>
      <p:cxnSp>
        <p:nvCxnSpPr>
          <p:cNvPr id="74" name="直接箭头连接符 73"/>
          <p:cNvCxnSpPr/>
          <p:nvPr/>
        </p:nvCxnSpPr>
        <p:spPr>
          <a:xfrm flipH="1">
            <a:off x="1858645" y="5102860"/>
            <a:ext cx="4912360" cy="669290"/>
          </a:xfrm>
          <a:prstGeom prst="straightConnector1">
            <a:avLst/>
          </a:prstGeom>
          <a:noFill/>
          <a:ln w="25400" cap="flat" cmpd="sng" algn="ctr">
            <a:solidFill>
              <a:srgbClr val="7030A0"/>
            </a:solidFill>
            <a:prstDash val="solid"/>
            <a:miter lim="800000"/>
            <a:headEnd type="arrow"/>
            <a:tailEnd type="arrow"/>
          </a:ln>
          <a:effectLst/>
        </p:spPr>
      </p:cxnSp>
      <p:cxnSp>
        <p:nvCxnSpPr>
          <p:cNvPr id="76" name="直接箭头连接符 75"/>
          <p:cNvCxnSpPr>
            <a:endCxn id="59" idx="0"/>
          </p:cNvCxnSpPr>
          <p:nvPr/>
        </p:nvCxnSpPr>
        <p:spPr>
          <a:xfrm flipH="1">
            <a:off x="6593840" y="5089525"/>
            <a:ext cx="159385" cy="693420"/>
          </a:xfrm>
          <a:prstGeom prst="straightConnector1">
            <a:avLst/>
          </a:prstGeom>
          <a:noFill/>
          <a:ln w="25400" cap="flat" cmpd="sng" algn="ctr">
            <a:solidFill>
              <a:srgbClr val="7030A0"/>
            </a:solidFill>
            <a:prstDash val="solid"/>
            <a:miter lim="800000"/>
            <a:headEnd type="arrow"/>
            <a:tailEnd type="arrow"/>
          </a:ln>
          <a:effectLst/>
        </p:spPr>
      </p:cxnSp>
      <p:cxnSp>
        <p:nvCxnSpPr>
          <p:cNvPr id="102" name="直接箭头连接符 101"/>
          <p:cNvCxnSpPr>
            <a:endCxn id="62" idx="0"/>
          </p:cNvCxnSpPr>
          <p:nvPr/>
        </p:nvCxnSpPr>
        <p:spPr>
          <a:xfrm>
            <a:off x="6771005" y="5068570"/>
            <a:ext cx="1097915" cy="714375"/>
          </a:xfrm>
          <a:prstGeom prst="straightConnector1">
            <a:avLst/>
          </a:prstGeom>
          <a:noFill/>
          <a:ln w="25400" cap="flat" cmpd="sng" algn="ctr">
            <a:solidFill>
              <a:srgbClr val="7030A0"/>
            </a:solidFill>
            <a:prstDash val="solid"/>
            <a:miter lim="800000"/>
            <a:headEnd type="arrow"/>
            <a:tailEnd type="arrow"/>
          </a:ln>
          <a:effectLst/>
        </p:spPr>
      </p:cxnSp>
      <p:cxnSp>
        <p:nvCxnSpPr>
          <p:cNvPr id="103" name="直接箭头连接符 102"/>
          <p:cNvCxnSpPr/>
          <p:nvPr/>
        </p:nvCxnSpPr>
        <p:spPr>
          <a:xfrm flipH="1">
            <a:off x="4033520" y="5080635"/>
            <a:ext cx="4182745" cy="701040"/>
          </a:xfrm>
          <a:prstGeom prst="straightConnector1">
            <a:avLst/>
          </a:prstGeom>
          <a:noFill/>
          <a:ln w="25400" cap="flat" cmpd="sng" algn="ctr">
            <a:solidFill>
              <a:srgbClr val="00B0F0"/>
            </a:solidFill>
            <a:prstDash val="solid"/>
            <a:miter lim="800000"/>
            <a:headEnd type="arrow"/>
            <a:tailEnd type="arrow"/>
          </a:ln>
          <a:effectLst/>
        </p:spPr>
      </p:cxnSp>
      <p:cxnSp>
        <p:nvCxnSpPr>
          <p:cNvPr id="104" name="直接箭头连接符 103"/>
          <p:cNvCxnSpPr>
            <a:endCxn id="62" idx="0"/>
          </p:cNvCxnSpPr>
          <p:nvPr/>
        </p:nvCxnSpPr>
        <p:spPr>
          <a:xfrm flipH="1">
            <a:off x="7868920" y="5068570"/>
            <a:ext cx="347345" cy="714375"/>
          </a:xfrm>
          <a:prstGeom prst="straightConnector1">
            <a:avLst/>
          </a:prstGeom>
          <a:noFill/>
          <a:ln w="25400" cap="flat" cmpd="sng" algn="ctr">
            <a:solidFill>
              <a:srgbClr val="00B0F0"/>
            </a:solidFill>
            <a:prstDash val="solid"/>
            <a:miter lim="800000"/>
            <a:headEnd type="arrow"/>
            <a:tailEnd type="arrow"/>
          </a:ln>
          <a:effectLst/>
        </p:spPr>
      </p:cxnSp>
      <p:cxnSp>
        <p:nvCxnSpPr>
          <p:cNvPr id="105" name="直接箭头连接符 104"/>
          <p:cNvCxnSpPr>
            <a:endCxn id="63" idx="0"/>
          </p:cNvCxnSpPr>
          <p:nvPr/>
        </p:nvCxnSpPr>
        <p:spPr>
          <a:xfrm>
            <a:off x="8216265" y="5089525"/>
            <a:ext cx="927735" cy="693420"/>
          </a:xfrm>
          <a:prstGeom prst="straightConnector1">
            <a:avLst/>
          </a:prstGeom>
          <a:noFill/>
          <a:ln w="25400" cap="flat" cmpd="sng" algn="ctr">
            <a:solidFill>
              <a:srgbClr val="00B0F0"/>
            </a:solidFill>
            <a:prstDash val="solid"/>
            <a:miter lim="800000"/>
            <a:headEnd type="arrow"/>
            <a:tailEnd type="arrow"/>
          </a:ln>
          <a:effectLst/>
        </p:spPr>
      </p:cxnSp>
      <p:cxnSp>
        <p:nvCxnSpPr>
          <p:cNvPr id="106" name="直接箭头连接符 105"/>
          <p:cNvCxnSpPr>
            <a:endCxn id="63" idx="0"/>
          </p:cNvCxnSpPr>
          <p:nvPr/>
        </p:nvCxnSpPr>
        <p:spPr>
          <a:xfrm flipH="1">
            <a:off x="9144000" y="5078095"/>
            <a:ext cx="601345" cy="704850"/>
          </a:xfrm>
          <a:prstGeom prst="straightConnector1">
            <a:avLst/>
          </a:prstGeom>
          <a:noFill/>
          <a:ln w="25400" cap="flat" cmpd="sng" algn="ctr">
            <a:solidFill>
              <a:srgbClr val="ED7D31"/>
            </a:solidFill>
            <a:prstDash val="solid"/>
            <a:miter lim="800000"/>
            <a:headEnd type="arrow"/>
            <a:tailEnd type="arrow"/>
          </a:ln>
          <a:effectLst/>
        </p:spPr>
      </p:cxnSp>
      <p:cxnSp>
        <p:nvCxnSpPr>
          <p:cNvPr id="107" name="直接箭头连接符 106"/>
          <p:cNvCxnSpPr>
            <a:endCxn id="64" idx="0"/>
          </p:cNvCxnSpPr>
          <p:nvPr/>
        </p:nvCxnSpPr>
        <p:spPr>
          <a:xfrm>
            <a:off x="9768840" y="5089525"/>
            <a:ext cx="650240" cy="693420"/>
          </a:xfrm>
          <a:prstGeom prst="straightConnector1">
            <a:avLst/>
          </a:prstGeom>
          <a:noFill/>
          <a:ln w="25400" cap="flat" cmpd="sng" algn="ctr">
            <a:solidFill>
              <a:srgbClr val="ED7D31"/>
            </a:solidFill>
            <a:prstDash val="solid"/>
            <a:miter lim="800000"/>
            <a:headEnd type="arrow"/>
            <a:tailEnd type="arrow"/>
          </a:ln>
          <a:effectLst/>
        </p:spPr>
      </p:cxnSp>
      <p:sp>
        <p:nvSpPr>
          <p:cNvPr id="3" name="标题 2">
            <a:extLst>
              <a:ext uri="{FF2B5EF4-FFF2-40B4-BE49-F238E27FC236}">
                <a16:creationId xmlns:a16="http://schemas.microsoft.com/office/drawing/2014/main" id="{6FEF11D3-54EC-3F0C-3B55-15DAEBF4E143}"/>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26553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500" fill="hold"/>
                                        <p:tgtEl>
                                          <p:spTgt spid="52"/>
                                        </p:tgtEl>
                                        <p:attrNameLst>
                                          <p:attrName>ppt_x</p:attrName>
                                        </p:attrNameLst>
                                      </p:cBhvr>
                                      <p:tavLst>
                                        <p:tav tm="0">
                                          <p:val>
                                            <p:strVal val="#ppt_x"/>
                                          </p:val>
                                        </p:tav>
                                        <p:tav tm="100000">
                                          <p:val>
                                            <p:strVal val="#ppt_x"/>
                                          </p:val>
                                        </p:tav>
                                      </p:tavLst>
                                    </p:anim>
                                    <p:anim calcmode="lin" valueType="num">
                                      <p:cBhvr additive="base">
                                        <p:cTn id="13" dur="500" fill="hold"/>
                                        <p:tgtEl>
                                          <p:spTgt spid="5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6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2"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B44823F-32CF-4870-BC8A-09F888AF1D28}"/>
              </a:ext>
            </a:extLst>
          </p:cNvPr>
          <p:cNvSpPr>
            <a:spLocks noGrp="1"/>
          </p:cNvSpPr>
          <p:nvPr>
            <p:ph type="pic" sz="quarter" idx="10"/>
          </p:nvPr>
        </p:nvSpPr>
        <p:spPr/>
      </p:sp>
      <p:sp>
        <p:nvSpPr>
          <p:cNvPr id="10" name="标题 1"/>
          <p:cNvSpPr txBox="1">
            <a:spLocks/>
          </p:cNvSpPr>
          <p:nvPr/>
        </p:nvSpPr>
        <p:spPr>
          <a:xfrm>
            <a:off x="354722" y="571500"/>
            <a:ext cx="10515600" cy="1325563"/>
          </a:xfrm>
          <a:prstGeom prst="rect">
            <a:avLst/>
          </a:prstGeom>
        </p:spPr>
        <p:txBody>
          <a:bodyPr anchor="ctr"/>
          <a:lstStyle>
            <a:lvl1pPr algn="l" defTabSz="914400" rtl="0" eaLnBrk="1" latinLnBrk="0" hangingPunct="1">
              <a:lnSpc>
                <a:spcPct val="100000"/>
              </a:lnSpc>
              <a:spcBef>
                <a:spcPct val="0"/>
              </a:spcBef>
              <a:buNone/>
              <a:defRPr sz="2800" b="1" kern="1200">
                <a:solidFill>
                  <a:srgbClr val="0078B4"/>
                </a:solidFill>
                <a:latin typeface="+mj-lt"/>
                <a:ea typeface="+mj-ea"/>
                <a:cs typeface="+mj-cs"/>
              </a:defRPr>
            </a:lvl1pPr>
          </a:lstStyle>
          <a:p>
            <a:r>
              <a:rPr lang="zh-CN" altLang="zh-CN" dirty="0">
                <a:latin typeface="微软雅黑" panose="020B0503020204020204" pitchFamily="34" charset="-122"/>
                <a:ea typeface="微软雅黑" panose="020B0503020204020204" pitchFamily="34" charset="-122"/>
              </a:rPr>
              <a:t>编译技术与计算思维</a:t>
            </a:r>
          </a:p>
        </p:txBody>
      </p:sp>
      <p:sp>
        <p:nvSpPr>
          <p:cNvPr id="77" name="灯片编号占位符 3"/>
          <p:cNvSpPr txBox="1">
            <a:spLocks/>
          </p:cNvSpPr>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86A48D-B8D4-430A-AE1C-E921A6F75A10}" type="slidenum">
              <a:rPr lang="zh-CN" altLang="en-US" smtClean="0">
                <a:solidFill>
                  <a:prstClr val="black">
                    <a:tint val="75000"/>
                  </a:prstClr>
                </a:solidFill>
                <a:latin typeface="Calibri"/>
                <a:ea typeface="宋体" panose="02010600030101010101" pitchFamily="2" charset="-122"/>
              </a:rPr>
              <a:pPr/>
              <a:t>42</a:t>
            </a:fld>
            <a:endParaRPr lang="zh-CN" altLang="en-US">
              <a:solidFill>
                <a:prstClr val="black">
                  <a:tint val="75000"/>
                </a:prstClr>
              </a:solidFill>
              <a:latin typeface="Calibri"/>
              <a:ea typeface="宋体" panose="02010600030101010101" pitchFamily="2" charset="-122"/>
            </a:endParaRPr>
          </a:p>
        </p:txBody>
      </p:sp>
      <p:sp>
        <p:nvSpPr>
          <p:cNvPr id="109" name="对话气泡: 矩形 3"/>
          <p:cNvSpPr/>
          <p:nvPr/>
        </p:nvSpPr>
        <p:spPr>
          <a:xfrm>
            <a:off x="715109" y="1872434"/>
            <a:ext cx="1691106" cy="1266712"/>
          </a:xfrm>
          <a:prstGeom prst="wedgeRectCallout">
            <a:avLst>
              <a:gd name="adj1" fmla="val -24301"/>
              <a:gd name="adj2" fmla="val 7487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有穷自动机、</a:t>
            </a:r>
            <a:r>
              <a:rPr kumimoji="0" lang="en-US" altLang="zh-CN"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LR</a:t>
            </a:r>
            <a:r>
              <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系列分析法、编译程序自动生成等</a:t>
            </a:r>
          </a:p>
        </p:txBody>
      </p:sp>
      <p:sp>
        <p:nvSpPr>
          <p:cNvPr id="110" name="对话气泡: 矩形 32"/>
          <p:cNvSpPr/>
          <p:nvPr/>
        </p:nvSpPr>
        <p:spPr>
          <a:xfrm>
            <a:off x="2524565" y="1878533"/>
            <a:ext cx="1596248" cy="1254513"/>
          </a:xfrm>
          <a:prstGeom prst="wedgeRectCallout">
            <a:avLst>
              <a:gd name="adj1" fmla="val -24301"/>
              <a:gd name="adj2" fmla="val 7487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递归文法、递归下降分析法、语法制导翻译</a:t>
            </a:r>
          </a:p>
        </p:txBody>
      </p:sp>
      <p:sp>
        <p:nvSpPr>
          <p:cNvPr id="111" name="对话气泡: 矩形 33"/>
          <p:cNvSpPr/>
          <p:nvPr/>
        </p:nvSpPr>
        <p:spPr>
          <a:xfrm>
            <a:off x="4239260" y="1878965"/>
            <a:ext cx="1548130" cy="1268095"/>
          </a:xfrm>
          <a:prstGeom prst="wedgeRectCallout">
            <a:avLst>
              <a:gd name="adj1" fmla="val -24301"/>
              <a:gd name="adj2" fmla="val 7487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文法、语言和范式定义、</a:t>
            </a:r>
            <a:r>
              <a:rPr kumimoji="0" lang="en-US" altLang="zh-CN"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First</a:t>
            </a:r>
            <a:r>
              <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和</a:t>
            </a:r>
            <a:r>
              <a:rPr kumimoji="0" lang="en-US" altLang="zh-CN"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Follow</a:t>
            </a:r>
            <a:r>
              <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集合求解</a:t>
            </a:r>
          </a:p>
        </p:txBody>
      </p:sp>
      <p:sp>
        <p:nvSpPr>
          <p:cNvPr id="112" name="对话气泡: 矩形 34"/>
          <p:cNvSpPr/>
          <p:nvPr/>
        </p:nvSpPr>
        <p:spPr>
          <a:xfrm>
            <a:off x="5905500" y="1872615"/>
            <a:ext cx="1573530" cy="1295400"/>
          </a:xfrm>
          <a:prstGeom prst="wedgeRectCallout">
            <a:avLst>
              <a:gd name="adj1" fmla="val -24301"/>
              <a:gd name="adj2" fmla="val 7487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有穷自动机的各类等价关系和化简、基于</a:t>
            </a:r>
            <a:r>
              <a:rPr kumimoji="0" lang="en-US" altLang="zh-CN"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DAG</a:t>
            </a:r>
            <a:r>
              <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的基本块等价转换</a:t>
            </a:r>
          </a:p>
        </p:txBody>
      </p:sp>
      <p:sp>
        <p:nvSpPr>
          <p:cNvPr id="113" name="对话气泡: 矩形 36"/>
          <p:cNvSpPr/>
          <p:nvPr/>
        </p:nvSpPr>
        <p:spPr>
          <a:xfrm>
            <a:off x="9248775" y="1869440"/>
            <a:ext cx="1483995" cy="1301750"/>
          </a:xfrm>
          <a:prstGeom prst="wedgeRectCallout">
            <a:avLst>
              <a:gd name="adj1" fmla="val -24283"/>
              <a:gd name="adj2" fmla="val 71073"/>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自顶向下逐步求精进行程序设计、中间语言、优化</a:t>
            </a:r>
          </a:p>
        </p:txBody>
      </p:sp>
      <p:grpSp>
        <p:nvGrpSpPr>
          <p:cNvPr id="114" name="组合 113"/>
          <p:cNvGrpSpPr/>
          <p:nvPr/>
        </p:nvGrpSpPr>
        <p:grpSpPr>
          <a:xfrm>
            <a:off x="742840" y="3448401"/>
            <a:ext cx="10687160" cy="483923"/>
            <a:chOff x="1358241" y="3889570"/>
            <a:chExt cx="9494817" cy="483923"/>
          </a:xfrm>
        </p:grpSpPr>
        <p:sp>
          <p:nvSpPr>
            <p:cNvPr id="115" name="箭头: 右 28"/>
            <p:cNvSpPr/>
            <p:nvPr/>
          </p:nvSpPr>
          <p:spPr>
            <a:xfrm>
              <a:off x="1358241" y="3889570"/>
              <a:ext cx="9494817" cy="353349"/>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16" name="矩形 115"/>
            <p:cNvSpPr/>
            <p:nvPr/>
          </p:nvSpPr>
          <p:spPr>
            <a:xfrm flipV="1">
              <a:off x="1696045" y="4238556"/>
              <a:ext cx="123390" cy="13493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117" name="矩形 116"/>
          <p:cNvSpPr/>
          <p:nvPr/>
        </p:nvSpPr>
        <p:spPr>
          <a:xfrm flipV="1">
            <a:off x="2897438" y="3808277"/>
            <a:ext cx="138885" cy="13493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8" name="矩形 117"/>
          <p:cNvSpPr/>
          <p:nvPr/>
        </p:nvSpPr>
        <p:spPr>
          <a:xfrm flipV="1">
            <a:off x="4552070" y="3819159"/>
            <a:ext cx="138885" cy="13493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9" name="矩形 118"/>
          <p:cNvSpPr/>
          <p:nvPr/>
        </p:nvSpPr>
        <p:spPr>
          <a:xfrm flipV="1">
            <a:off x="6282896" y="3830041"/>
            <a:ext cx="138885" cy="13493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0" name="矩形 119"/>
          <p:cNvSpPr/>
          <p:nvPr/>
        </p:nvSpPr>
        <p:spPr>
          <a:xfrm flipV="1">
            <a:off x="7923912" y="3808273"/>
            <a:ext cx="138885" cy="13493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1" name="矩形 120"/>
          <p:cNvSpPr/>
          <p:nvPr/>
        </p:nvSpPr>
        <p:spPr>
          <a:xfrm flipV="1">
            <a:off x="9545884" y="3801648"/>
            <a:ext cx="138885" cy="13493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2" name="单圆角矩形 121"/>
          <p:cNvSpPr/>
          <p:nvPr/>
        </p:nvSpPr>
        <p:spPr>
          <a:xfrm>
            <a:off x="742950" y="4047490"/>
            <a:ext cx="1274445" cy="1026795"/>
          </a:xfrm>
          <a:prstGeom prst="snipRound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自动化</a:t>
            </a:r>
          </a:p>
        </p:txBody>
      </p:sp>
      <p:sp>
        <p:nvSpPr>
          <p:cNvPr id="123" name="单圆角矩形 122"/>
          <p:cNvSpPr/>
          <p:nvPr/>
        </p:nvSpPr>
        <p:spPr>
          <a:xfrm>
            <a:off x="2524760" y="4047490"/>
            <a:ext cx="1274445" cy="1026795"/>
          </a:xfrm>
          <a:prstGeom prst="snipRound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递归</a:t>
            </a:r>
          </a:p>
        </p:txBody>
      </p:sp>
      <p:sp>
        <p:nvSpPr>
          <p:cNvPr id="124" name="对话气泡: 矩形 34"/>
          <p:cNvSpPr/>
          <p:nvPr/>
        </p:nvSpPr>
        <p:spPr>
          <a:xfrm>
            <a:off x="7569200" y="1868170"/>
            <a:ext cx="1573530" cy="1289050"/>
          </a:xfrm>
          <a:prstGeom prst="wedgeRectCallout">
            <a:avLst>
              <a:gd name="adj1" fmla="val -24301"/>
              <a:gd name="adj2" fmla="val 74874"/>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二义性文法和上下文无关文法的权衡</a:t>
            </a:r>
          </a:p>
        </p:txBody>
      </p:sp>
      <p:sp>
        <p:nvSpPr>
          <p:cNvPr id="125" name="单圆角矩形 124"/>
          <p:cNvSpPr/>
          <p:nvPr/>
        </p:nvSpPr>
        <p:spPr>
          <a:xfrm>
            <a:off x="7645400" y="4047490"/>
            <a:ext cx="1274445" cy="1026795"/>
          </a:xfrm>
          <a:prstGeom prst="snipRound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权衡</a:t>
            </a:r>
          </a:p>
        </p:txBody>
      </p:sp>
      <p:sp>
        <p:nvSpPr>
          <p:cNvPr id="126" name="单圆角矩形 125"/>
          <p:cNvSpPr/>
          <p:nvPr/>
        </p:nvSpPr>
        <p:spPr>
          <a:xfrm>
            <a:off x="5970905" y="4047490"/>
            <a:ext cx="1274445" cy="1026795"/>
          </a:xfrm>
          <a:prstGeom prst="snipRoundRect">
            <a:avLst/>
          </a:prstGeom>
          <a:solidFill>
            <a:srgbClr val="E53B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等价</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转换</a:t>
            </a:r>
          </a:p>
        </p:txBody>
      </p:sp>
      <p:sp>
        <p:nvSpPr>
          <p:cNvPr id="127" name="单圆角矩形 126"/>
          <p:cNvSpPr/>
          <p:nvPr/>
        </p:nvSpPr>
        <p:spPr>
          <a:xfrm>
            <a:off x="9248775" y="4047490"/>
            <a:ext cx="1274445" cy="1026795"/>
          </a:xfrm>
          <a:prstGeom prst="snipRound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抽象</a:t>
            </a:r>
          </a:p>
        </p:txBody>
      </p:sp>
      <p:sp>
        <p:nvSpPr>
          <p:cNvPr id="128" name="单圆角矩形 127"/>
          <p:cNvSpPr/>
          <p:nvPr/>
        </p:nvSpPr>
        <p:spPr>
          <a:xfrm>
            <a:off x="9248775" y="5170805"/>
            <a:ext cx="1274445" cy="1026795"/>
          </a:xfrm>
          <a:prstGeom prst="snipRoundRect">
            <a:avLst/>
          </a:prstGeom>
          <a:solidFill>
            <a:srgbClr val="13F1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问题</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分解</a:t>
            </a:r>
          </a:p>
        </p:txBody>
      </p:sp>
      <p:sp>
        <p:nvSpPr>
          <p:cNvPr id="129" name="单圆角矩形 128"/>
          <p:cNvSpPr/>
          <p:nvPr/>
        </p:nvSpPr>
        <p:spPr>
          <a:xfrm>
            <a:off x="5970905" y="5170805"/>
            <a:ext cx="1274445" cy="1026795"/>
          </a:xfrm>
          <a:prstGeom prst="snipRound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约简</a:t>
            </a:r>
          </a:p>
        </p:txBody>
      </p:sp>
      <p:sp>
        <p:nvSpPr>
          <p:cNvPr id="130" name="单圆角矩形 129"/>
          <p:cNvSpPr/>
          <p:nvPr/>
        </p:nvSpPr>
        <p:spPr>
          <a:xfrm>
            <a:off x="4239260" y="4047490"/>
            <a:ext cx="1274445" cy="1026795"/>
          </a:xfrm>
          <a:prstGeom prst="snipRoundRect">
            <a:avLst/>
          </a:prstGeom>
          <a:solidFill>
            <a:srgbClr val="13F1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rPr>
              <a:t>形式化</a:t>
            </a:r>
          </a:p>
        </p:txBody>
      </p:sp>
      <p:sp>
        <p:nvSpPr>
          <p:cNvPr id="3" name="标题 2">
            <a:extLst>
              <a:ext uri="{FF2B5EF4-FFF2-40B4-BE49-F238E27FC236}">
                <a16:creationId xmlns:a16="http://schemas.microsoft.com/office/drawing/2014/main" id="{D40C5A02-43FC-23A2-8640-A68664A07EB0}"/>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2346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ppt_x"/>
                                          </p:val>
                                        </p:tav>
                                        <p:tav tm="100000">
                                          <p:val>
                                            <p:strVal val="#ppt_x"/>
                                          </p:val>
                                        </p:tav>
                                      </p:tavLst>
                                    </p:anim>
                                    <p:anim calcmode="lin" valueType="num">
                                      <p:cBhvr additive="base">
                                        <p:cTn id="8" dur="500" fill="hold"/>
                                        <p:tgtEl>
                                          <p:spTgt spid="1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3"/>
                                        </p:tgtEl>
                                        <p:attrNameLst>
                                          <p:attrName>style.visibility</p:attrName>
                                        </p:attrNameLst>
                                      </p:cBhvr>
                                      <p:to>
                                        <p:strVal val="visible"/>
                                      </p:to>
                                    </p:set>
                                    <p:anim calcmode="lin" valueType="num">
                                      <p:cBhvr additive="base">
                                        <p:cTn id="12" dur="500" fill="hold"/>
                                        <p:tgtEl>
                                          <p:spTgt spid="123"/>
                                        </p:tgtEl>
                                        <p:attrNameLst>
                                          <p:attrName>ppt_x</p:attrName>
                                        </p:attrNameLst>
                                      </p:cBhvr>
                                      <p:tavLst>
                                        <p:tav tm="0">
                                          <p:val>
                                            <p:strVal val="#ppt_x"/>
                                          </p:val>
                                        </p:tav>
                                        <p:tav tm="100000">
                                          <p:val>
                                            <p:strVal val="#ppt_x"/>
                                          </p:val>
                                        </p:tav>
                                      </p:tavLst>
                                    </p:anim>
                                    <p:anim calcmode="lin" valueType="num">
                                      <p:cBhvr additive="base">
                                        <p:cTn id="13" dur="500" fill="hold"/>
                                        <p:tgtEl>
                                          <p:spTgt spid="12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30"/>
                                        </p:tgtEl>
                                        <p:attrNameLst>
                                          <p:attrName>style.visibility</p:attrName>
                                        </p:attrNameLst>
                                      </p:cBhvr>
                                      <p:to>
                                        <p:strVal val="visible"/>
                                      </p:to>
                                    </p:set>
                                    <p:anim calcmode="lin" valueType="num">
                                      <p:cBhvr additive="base">
                                        <p:cTn id="17" dur="500" fill="hold"/>
                                        <p:tgtEl>
                                          <p:spTgt spid="130"/>
                                        </p:tgtEl>
                                        <p:attrNameLst>
                                          <p:attrName>ppt_x</p:attrName>
                                        </p:attrNameLst>
                                      </p:cBhvr>
                                      <p:tavLst>
                                        <p:tav tm="0">
                                          <p:val>
                                            <p:strVal val="#ppt_x"/>
                                          </p:val>
                                        </p:tav>
                                        <p:tav tm="100000">
                                          <p:val>
                                            <p:strVal val="#ppt_x"/>
                                          </p:val>
                                        </p:tav>
                                      </p:tavLst>
                                    </p:anim>
                                    <p:anim calcmode="lin" valueType="num">
                                      <p:cBhvr additive="base">
                                        <p:cTn id="18" dur="500" fill="hold"/>
                                        <p:tgtEl>
                                          <p:spTgt spid="13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26"/>
                                        </p:tgtEl>
                                        <p:attrNameLst>
                                          <p:attrName>style.visibility</p:attrName>
                                        </p:attrNameLst>
                                      </p:cBhvr>
                                      <p:to>
                                        <p:strVal val="visible"/>
                                      </p:to>
                                    </p:set>
                                    <p:anim calcmode="lin" valueType="num">
                                      <p:cBhvr additive="base">
                                        <p:cTn id="22" dur="500" fill="hold"/>
                                        <p:tgtEl>
                                          <p:spTgt spid="126"/>
                                        </p:tgtEl>
                                        <p:attrNameLst>
                                          <p:attrName>ppt_x</p:attrName>
                                        </p:attrNameLst>
                                      </p:cBhvr>
                                      <p:tavLst>
                                        <p:tav tm="0">
                                          <p:val>
                                            <p:strVal val="#ppt_x"/>
                                          </p:val>
                                        </p:tav>
                                        <p:tav tm="100000">
                                          <p:val>
                                            <p:strVal val="#ppt_x"/>
                                          </p:val>
                                        </p:tav>
                                      </p:tavLst>
                                    </p:anim>
                                    <p:anim calcmode="lin" valueType="num">
                                      <p:cBhvr additive="base">
                                        <p:cTn id="23" dur="500" fill="hold"/>
                                        <p:tgtEl>
                                          <p:spTgt spid="12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25"/>
                                        </p:tgtEl>
                                        <p:attrNameLst>
                                          <p:attrName>style.visibility</p:attrName>
                                        </p:attrNameLst>
                                      </p:cBhvr>
                                      <p:to>
                                        <p:strVal val="visible"/>
                                      </p:to>
                                    </p:set>
                                    <p:anim calcmode="lin" valueType="num">
                                      <p:cBhvr additive="base">
                                        <p:cTn id="27" dur="500" fill="hold"/>
                                        <p:tgtEl>
                                          <p:spTgt spid="125"/>
                                        </p:tgtEl>
                                        <p:attrNameLst>
                                          <p:attrName>ppt_x</p:attrName>
                                        </p:attrNameLst>
                                      </p:cBhvr>
                                      <p:tavLst>
                                        <p:tav tm="0">
                                          <p:val>
                                            <p:strVal val="#ppt_x"/>
                                          </p:val>
                                        </p:tav>
                                        <p:tav tm="100000">
                                          <p:val>
                                            <p:strVal val="#ppt_x"/>
                                          </p:val>
                                        </p:tav>
                                      </p:tavLst>
                                    </p:anim>
                                    <p:anim calcmode="lin" valueType="num">
                                      <p:cBhvr additive="base">
                                        <p:cTn id="28" dur="500" fill="hold"/>
                                        <p:tgtEl>
                                          <p:spTgt spid="12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27"/>
                                        </p:tgtEl>
                                        <p:attrNameLst>
                                          <p:attrName>style.visibility</p:attrName>
                                        </p:attrNameLst>
                                      </p:cBhvr>
                                      <p:to>
                                        <p:strVal val="visible"/>
                                      </p:to>
                                    </p:set>
                                    <p:anim calcmode="lin" valueType="num">
                                      <p:cBhvr additive="base">
                                        <p:cTn id="32" dur="500" fill="hold"/>
                                        <p:tgtEl>
                                          <p:spTgt spid="127"/>
                                        </p:tgtEl>
                                        <p:attrNameLst>
                                          <p:attrName>ppt_x</p:attrName>
                                        </p:attrNameLst>
                                      </p:cBhvr>
                                      <p:tavLst>
                                        <p:tav tm="0">
                                          <p:val>
                                            <p:strVal val="#ppt_x"/>
                                          </p:val>
                                        </p:tav>
                                        <p:tav tm="100000">
                                          <p:val>
                                            <p:strVal val="#ppt_x"/>
                                          </p:val>
                                        </p:tav>
                                      </p:tavLst>
                                    </p:anim>
                                    <p:anim calcmode="lin" valueType="num">
                                      <p:cBhvr additive="base">
                                        <p:cTn id="33" dur="500" fill="hold"/>
                                        <p:tgtEl>
                                          <p:spTgt spid="12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29"/>
                                        </p:tgtEl>
                                        <p:attrNameLst>
                                          <p:attrName>style.visibility</p:attrName>
                                        </p:attrNameLst>
                                      </p:cBhvr>
                                      <p:to>
                                        <p:strVal val="visible"/>
                                      </p:to>
                                    </p:set>
                                    <p:anim calcmode="lin" valueType="num">
                                      <p:cBhvr additive="base">
                                        <p:cTn id="37" dur="500" fill="hold"/>
                                        <p:tgtEl>
                                          <p:spTgt spid="129"/>
                                        </p:tgtEl>
                                        <p:attrNameLst>
                                          <p:attrName>ppt_x</p:attrName>
                                        </p:attrNameLst>
                                      </p:cBhvr>
                                      <p:tavLst>
                                        <p:tav tm="0">
                                          <p:val>
                                            <p:strVal val="#ppt_x"/>
                                          </p:val>
                                        </p:tav>
                                        <p:tav tm="100000">
                                          <p:val>
                                            <p:strVal val="#ppt_x"/>
                                          </p:val>
                                        </p:tav>
                                      </p:tavLst>
                                    </p:anim>
                                    <p:anim calcmode="lin" valueType="num">
                                      <p:cBhvr additive="base">
                                        <p:cTn id="38" dur="500" fill="hold"/>
                                        <p:tgtEl>
                                          <p:spTgt spid="129"/>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28"/>
                                        </p:tgtEl>
                                        <p:attrNameLst>
                                          <p:attrName>style.visibility</p:attrName>
                                        </p:attrNameLst>
                                      </p:cBhvr>
                                      <p:to>
                                        <p:strVal val="visible"/>
                                      </p:to>
                                    </p:set>
                                    <p:anim calcmode="lin" valueType="num">
                                      <p:cBhvr additive="base">
                                        <p:cTn id="42" dur="500" fill="hold"/>
                                        <p:tgtEl>
                                          <p:spTgt spid="128"/>
                                        </p:tgtEl>
                                        <p:attrNameLst>
                                          <p:attrName>ppt_x</p:attrName>
                                        </p:attrNameLst>
                                      </p:cBhvr>
                                      <p:tavLst>
                                        <p:tav tm="0">
                                          <p:val>
                                            <p:strVal val="#ppt_x"/>
                                          </p:val>
                                        </p:tav>
                                        <p:tav tm="100000">
                                          <p:val>
                                            <p:strVal val="#ppt_x"/>
                                          </p:val>
                                        </p:tav>
                                      </p:tavLst>
                                    </p:anim>
                                    <p:anim calcmode="lin" valueType="num">
                                      <p:cBhvr additive="base">
                                        <p:cTn id="43"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ldLvl="0" animBg="1"/>
      <p:bldP spid="123" grpId="0" bldLvl="0" animBg="1"/>
      <p:bldP spid="125" grpId="0" bldLvl="0" animBg="1"/>
      <p:bldP spid="126" grpId="0" bldLvl="0" animBg="1"/>
      <p:bldP spid="127" grpId="0" bldLvl="0" animBg="1"/>
      <p:bldP spid="128" grpId="0" bldLvl="0" animBg="1"/>
      <p:bldP spid="129" grpId="0" bldLvl="0" animBg="1"/>
      <p:bldP spid="130"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B44823F-32CF-4870-BC8A-09F888AF1D28}"/>
              </a:ext>
            </a:extLst>
          </p:cNvPr>
          <p:cNvSpPr>
            <a:spLocks noGrp="1"/>
          </p:cNvSpPr>
          <p:nvPr>
            <p:ph type="pic" sz="quarter" idx="10"/>
          </p:nvPr>
        </p:nvSpPr>
        <p:spPr/>
      </p:sp>
      <p:sp>
        <p:nvSpPr>
          <p:cNvPr id="10" name="标题 1"/>
          <p:cNvSpPr txBox="1">
            <a:spLocks/>
          </p:cNvSpPr>
          <p:nvPr/>
        </p:nvSpPr>
        <p:spPr>
          <a:xfrm>
            <a:off x="354722" y="571500"/>
            <a:ext cx="10515600" cy="1325563"/>
          </a:xfrm>
          <a:prstGeom prst="rect">
            <a:avLst/>
          </a:prstGeom>
        </p:spPr>
        <p:txBody>
          <a:bodyPr anchor="ctr"/>
          <a:lstStyle>
            <a:lvl1pPr algn="l" defTabSz="914400" rtl="0" eaLnBrk="1" latinLnBrk="0" hangingPunct="1">
              <a:lnSpc>
                <a:spcPct val="100000"/>
              </a:lnSpc>
              <a:spcBef>
                <a:spcPct val="0"/>
              </a:spcBef>
              <a:buNone/>
              <a:defRPr sz="2800" b="1" kern="1200">
                <a:solidFill>
                  <a:srgbClr val="0078B4"/>
                </a:solidFill>
                <a:latin typeface="+mj-lt"/>
                <a:ea typeface="+mj-ea"/>
                <a:cs typeface="+mj-cs"/>
              </a:defRPr>
            </a:lvl1pPr>
          </a:lstStyle>
          <a:p>
            <a:r>
              <a:rPr lang="zh-CN" altLang="zh-CN" dirty="0">
                <a:latin typeface="微软雅黑" panose="020B0503020204020204" pitchFamily="34" charset="-122"/>
                <a:ea typeface="微软雅黑" panose="020B0503020204020204" pitchFamily="34" charset="-122"/>
              </a:rPr>
              <a:t>编译技术与计算思维</a:t>
            </a:r>
          </a:p>
        </p:txBody>
      </p:sp>
      <p:sp>
        <p:nvSpPr>
          <p:cNvPr id="78" name="内容占位符 5"/>
          <p:cNvSpPr txBox="1">
            <a:spLocks/>
          </p:cNvSpPr>
          <p:nvPr/>
        </p:nvSpPr>
        <p:spPr>
          <a:xfrm>
            <a:off x="729524" y="1897380"/>
            <a:ext cx="10702925" cy="435165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a:latin typeface="微软雅黑" panose="020B0503020204020204" pitchFamily="34" charset="-122"/>
                <a:ea typeface="微软雅黑" panose="020B0503020204020204" pitchFamily="34" charset="-122"/>
              </a:rPr>
              <a:t>递归</a:t>
            </a:r>
          </a:p>
          <a:p>
            <a:pPr marL="0" indent="0">
              <a:buFont typeface="Arial" panose="020B0604020202090204" pitchFamily="34" charset="0"/>
              <a:buNone/>
            </a:pPr>
            <a:r>
              <a:rPr lang="zh-CN" altLang="en-US" sz="2000">
                <a:latin typeface="微软雅黑" panose="020B0503020204020204" pitchFamily="34" charset="-122"/>
                <a:ea typeface="微软雅黑" panose="020B0503020204020204" pitchFamily="34" charset="-122"/>
              </a:rPr>
              <a:t>在编译原理课程中，会经常用到递归规则来定义递归文法 </a:t>
            </a:r>
          </a:p>
          <a:p>
            <a:pPr marL="0" indent="0">
              <a:buFont typeface="Arial" panose="020B0604020202090204" pitchFamily="34" charset="0"/>
              <a:buNone/>
            </a:pPr>
            <a:r>
              <a:rPr lang="zh-CN" altLang="en-US" sz="2000">
                <a:latin typeface="微软雅黑" panose="020B0503020204020204" pitchFamily="34" charset="-122"/>
                <a:ea typeface="微软雅黑" panose="020B0503020204020204" pitchFamily="34" charset="-122"/>
              </a:rPr>
              <a:t>正如英语和汉语中的语法句子结构，往往需要考虑如何利用有限的语法规则来产生无穷的句子</a:t>
            </a:r>
          </a:p>
          <a:p>
            <a:pPr marL="0" indent="0">
              <a:buFont typeface="Arial" panose="020B0604020202090204" pitchFamily="34" charset="0"/>
              <a:buNone/>
            </a:pPr>
            <a:r>
              <a:rPr lang="zh-CN" altLang="en-US" sz="2000">
                <a:latin typeface="微软雅黑" panose="020B0503020204020204" pitchFamily="34" charset="-122"/>
                <a:ea typeface="微软雅黑" panose="020B0503020204020204" pitchFamily="34" charset="-122"/>
              </a:rPr>
              <a:t>例如：</a:t>
            </a:r>
            <a:r>
              <a:rPr lang="en-US" altLang="zh-CN" sz="2000">
                <a:latin typeface="微软雅黑" panose="020B0503020204020204" pitchFamily="34" charset="-122"/>
                <a:ea typeface="微软雅黑" panose="020B0503020204020204" pitchFamily="34" charset="-122"/>
              </a:rPr>
              <a:t>A::=Ab</a:t>
            </a:r>
            <a:r>
              <a:rPr lang="zh-CN" altLang="en-US" sz="2000">
                <a:latin typeface="微软雅黑" panose="020B0503020204020204" pitchFamily="34" charset="-122"/>
                <a:ea typeface="微软雅黑" panose="020B0503020204020204" pitchFamily="34" charset="-122"/>
              </a:rPr>
              <a:t>，其中“双冒号</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等于号”表示“定义为”或者“推导出”，用语法符号</a:t>
            </a:r>
            <a:r>
              <a:rPr lang="en-US" altLang="zh-CN" sz="2000">
                <a:latin typeface="微软雅黑" panose="020B0503020204020204" pitchFamily="34" charset="-122"/>
                <a:ea typeface="微软雅黑" panose="020B0503020204020204" pitchFamily="34" charset="-122"/>
              </a:rPr>
              <a:t>A</a:t>
            </a:r>
            <a:r>
              <a:rPr lang="zh-CN" altLang="en-US" sz="2000">
                <a:latin typeface="微软雅黑" panose="020B0503020204020204" pitchFamily="34" charset="-122"/>
                <a:ea typeface="微软雅黑" panose="020B0503020204020204" pitchFamily="34" charset="-122"/>
              </a:rPr>
              <a:t>来定义自身的规则称之为递归规则             </a:t>
            </a:r>
          </a:p>
          <a:p>
            <a:pPr marL="0" indent="0">
              <a:buFont typeface="Arial" panose="020B0604020202090204" pitchFamily="34" charset="0"/>
              <a:buNone/>
            </a:pPr>
            <a:r>
              <a:rPr lang="zh-CN" altLang="en-US" sz="2000">
                <a:latin typeface="微软雅黑" panose="020B0503020204020204" pitchFamily="34" charset="-122"/>
                <a:ea typeface="微软雅黑" panose="020B0503020204020204" pitchFamily="34" charset="-122"/>
              </a:rPr>
              <a:t>                      </a:t>
            </a:r>
          </a:p>
          <a:p>
            <a:pPr marL="0" indent="0">
              <a:buFont typeface="Arial" panose="020B060402020209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79" name="灯片编号占位符 3"/>
          <p:cNvSpPr txBox="1">
            <a:spLocks/>
          </p:cNvSpPr>
          <p:nvPr/>
        </p:nvSpPr>
        <p:spPr>
          <a:xfrm>
            <a:off x="8218714" y="656272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86A48D-B8D4-430A-AE1C-E921A6F75A10}" type="slidenum">
              <a:rPr lang="zh-CN" altLang="en-US" smtClean="0"/>
              <a:pPr/>
              <a:t>43</a:t>
            </a:fld>
            <a:endParaRPr lang="zh-CN" altLang="en-US"/>
          </a:p>
        </p:txBody>
      </p:sp>
      <p:sp>
        <p:nvSpPr>
          <p:cNvPr id="80" name="矩形 79"/>
          <p:cNvSpPr/>
          <p:nvPr/>
        </p:nvSpPr>
        <p:spPr>
          <a:xfrm>
            <a:off x="598714" y="4044950"/>
            <a:ext cx="6259195" cy="2349500"/>
          </a:xfrm>
          <a:prstGeom prst="rect">
            <a:avLst/>
          </a:prstGeom>
          <a:blipFill>
            <a:blip r:embed="rId3" cstate="print"/>
            <a:tile tx="0" ty="0" sx="100000" sy="100000" flip="none" algn="tl"/>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《道德经》</a:t>
            </a:r>
            <a:endParaRPr lang="en-US" altLang="zh-CN" sz="2400" dirty="0">
              <a:solidFill>
                <a:schemeClr val="tx1">
                  <a:lumMod val="95000"/>
                  <a:lumOff val="5000"/>
                </a:schemeClr>
              </a:solidFill>
              <a:latin typeface="Berlin Sans FB Demi" panose="020E0802020502020306" pitchFamily="34" charset="0"/>
            </a:endParaRPr>
          </a:p>
          <a:p>
            <a:pPr algn="ctr"/>
            <a:endParaRPr lang="en-US" altLang="zh-CN" sz="2400" dirty="0">
              <a:solidFill>
                <a:schemeClr val="tx1">
                  <a:lumMod val="95000"/>
                  <a:lumOff val="5000"/>
                </a:schemeClr>
              </a:solidFill>
              <a:latin typeface="Berlin Sans FB Demi" panose="020E0802020502020306" pitchFamily="34" charset="0"/>
            </a:endParaRPr>
          </a:p>
          <a:p>
            <a:pPr>
              <a:lnSpc>
                <a:spcPct val="150000"/>
              </a:lnSpc>
            </a:pPr>
            <a:r>
              <a:rPr lang="en-US" altLang="zh-CN" dirty="0">
                <a:solidFill>
                  <a:schemeClr val="tx1">
                    <a:lumMod val="95000"/>
                    <a:lumOff val="5000"/>
                  </a:schemeClr>
                </a:solidFill>
                <a:latin typeface="Berlin Sans FB Demi" panose="020E0802020502020306" pitchFamily="34" charset="0"/>
              </a:rPr>
              <a:t>     </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道生一，一生二，二生三，三生万物。</a:t>
            </a:r>
          </a:p>
          <a:p>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endParaRPr>
          </a:p>
          <a:p>
            <a:pPr algn="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老子</a:t>
            </a:r>
          </a:p>
        </p:txBody>
      </p:sp>
      <p:pic>
        <p:nvPicPr>
          <p:cNvPr id="81" name="图片 80"/>
          <p:cNvPicPr>
            <a:picLocks noChangeAspect="1"/>
          </p:cNvPicPr>
          <p:nvPr/>
        </p:nvPicPr>
        <p:blipFill>
          <a:blip r:embed="rId4"/>
          <a:stretch>
            <a:fillRect/>
          </a:stretch>
        </p:blipFill>
        <p:spPr>
          <a:xfrm>
            <a:off x="7723414" y="4044950"/>
            <a:ext cx="2349500" cy="2349500"/>
          </a:xfrm>
          <a:prstGeom prst="rect">
            <a:avLst/>
          </a:prstGeom>
        </p:spPr>
      </p:pic>
      <p:sp>
        <p:nvSpPr>
          <p:cNvPr id="3" name="标题 2">
            <a:extLst>
              <a:ext uri="{FF2B5EF4-FFF2-40B4-BE49-F238E27FC236}">
                <a16:creationId xmlns:a16="http://schemas.microsoft.com/office/drawing/2014/main" id="{1545900C-9A32-A99D-CB41-B9E2E8DF2B0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269837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B44823F-32CF-4870-BC8A-09F888AF1D28}"/>
              </a:ext>
            </a:extLst>
          </p:cNvPr>
          <p:cNvSpPr>
            <a:spLocks noGrp="1"/>
          </p:cNvSpPr>
          <p:nvPr>
            <p:ph type="pic" sz="quarter" idx="10"/>
          </p:nvPr>
        </p:nvSpPr>
        <p:spPr/>
      </p:sp>
      <p:sp>
        <p:nvSpPr>
          <p:cNvPr id="10" name="标题 1"/>
          <p:cNvSpPr txBox="1">
            <a:spLocks/>
          </p:cNvSpPr>
          <p:nvPr/>
        </p:nvSpPr>
        <p:spPr>
          <a:xfrm>
            <a:off x="346453" y="406491"/>
            <a:ext cx="10515600" cy="1325563"/>
          </a:xfrm>
          <a:prstGeom prst="rect">
            <a:avLst/>
          </a:prstGeom>
        </p:spPr>
        <p:txBody>
          <a:bodyPr anchor="ctr"/>
          <a:lstStyle>
            <a:lvl1pPr algn="l" defTabSz="914400" rtl="0" eaLnBrk="1" latinLnBrk="0" hangingPunct="1">
              <a:lnSpc>
                <a:spcPct val="100000"/>
              </a:lnSpc>
              <a:spcBef>
                <a:spcPct val="0"/>
              </a:spcBef>
              <a:buNone/>
              <a:defRPr sz="2800" b="1" kern="1200">
                <a:solidFill>
                  <a:srgbClr val="0078B4"/>
                </a:solidFill>
                <a:latin typeface="+mj-lt"/>
                <a:ea typeface="+mj-ea"/>
                <a:cs typeface="+mj-cs"/>
              </a:defRPr>
            </a:lvl1pPr>
          </a:lstStyle>
          <a:p>
            <a:r>
              <a:rPr lang="zh-CN" altLang="zh-CN" dirty="0">
                <a:latin typeface="微软雅黑" panose="020B0503020204020204" pitchFamily="34" charset="-122"/>
                <a:ea typeface="微软雅黑" panose="020B0503020204020204" pitchFamily="34" charset="-122"/>
              </a:rPr>
              <a:t>编译技术与计算思维</a:t>
            </a:r>
          </a:p>
        </p:txBody>
      </p:sp>
      <p:sp>
        <p:nvSpPr>
          <p:cNvPr id="11" name="内容占位符 5"/>
          <p:cNvSpPr txBox="1">
            <a:spLocks/>
          </p:cNvSpPr>
          <p:nvPr/>
        </p:nvSpPr>
        <p:spPr>
          <a:xfrm>
            <a:off x="629663" y="1732054"/>
            <a:ext cx="10702925" cy="435165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问题分解</a:t>
            </a:r>
          </a:p>
          <a:p>
            <a:pPr marL="0" indent="0">
              <a:buFont typeface="Arial" panose="020B0604020202090204" pitchFamily="34" charset="0"/>
              <a:buNone/>
            </a:pPr>
            <a:r>
              <a:rPr lang="zh-CN" altLang="en-US" sz="2000" dirty="0">
                <a:latin typeface="微软雅黑" panose="020B0503020204020204" pitchFamily="34" charset="-122"/>
                <a:ea typeface="微软雅黑" panose="020B0503020204020204" pitchFamily="34" charset="-122"/>
              </a:rPr>
              <a:t>    编译原理中常见的“问题分解”有：为什么要把编译分为多个阶段？为什么编译过程要分成多遍完成？为什么要引入中间语言完成中间代码生成？等等</a:t>
            </a:r>
          </a:p>
          <a:p>
            <a:pPr marL="0" indent="0">
              <a:buFont typeface="Arial" panose="020B0604020202090204" pitchFamily="34" charset="0"/>
              <a:buNone/>
            </a:pP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C00000"/>
                </a:solidFill>
                <a:latin typeface="微软雅黑" panose="020B0503020204020204" pitchFamily="34" charset="-122"/>
                <a:ea typeface="微软雅黑" panose="020B0503020204020204" pitchFamily="34" charset="-122"/>
              </a:rPr>
              <a:t>分而治之，各个击破             </a:t>
            </a:r>
          </a:p>
          <a:p>
            <a:pPr marL="0" indent="0">
              <a:buFont typeface="Arial" panose="020B0604020202090204" pitchFamily="34" charset="0"/>
              <a:buNone/>
            </a:pPr>
            <a:r>
              <a:rPr lang="zh-CN" altLang="en-US" sz="2000" dirty="0">
                <a:latin typeface="微软雅黑" panose="020B0503020204020204" pitchFamily="34" charset="-122"/>
                <a:ea typeface="微软雅黑" panose="020B0503020204020204" pitchFamily="34" charset="-122"/>
              </a:rPr>
              <a:t>                      </a:t>
            </a:r>
          </a:p>
          <a:p>
            <a:pPr marL="0" indent="0">
              <a:buFont typeface="Arial" panose="020B060402020209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a:xfrm>
            <a:off x="498853" y="3879624"/>
            <a:ext cx="6259195" cy="2349500"/>
          </a:xfrm>
          <a:prstGeom prst="rect">
            <a:avLst/>
          </a:prstGeom>
          <a:blipFill>
            <a:blip r:embed="rId3" cstate="print"/>
            <a:tile tx="0" ty="0" sx="100000" sy="100000" flip="none" algn="tl"/>
          </a:blip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《群经平议·周官二》</a:t>
            </a:r>
            <a:endParaRPr lang="en-US" altLang="zh-CN" sz="2400" dirty="0">
              <a:solidFill>
                <a:schemeClr val="tx1">
                  <a:lumMod val="95000"/>
                  <a:lumOff val="5000"/>
                </a:schemeClr>
              </a:solidFill>
              <a:latin typeface="Berlin Sans FB Demi" panose="020E0802020502020306" pitchFamily="34" charset="0"/>
            </a:endParaRPr>
          </a:p>
          <a:p>
            <a:pPr algn="ctr"/>
            <a:endParaRPr lang="en-US" altLang="zh-CN" sz="2400" dirty="0">
              <a:solidFill>
                <a:schemeClr val="tx1">
                  <a:lumMod val="95000"/>
                  <a:lumOff val="5000"/>
                </a:schemeClr>
              </a:solidFill>
              <a:latin typeface="Berlin Sans FB Demi" panose="020E0802020502020306" pitchFamily="34" charset="0"/>
            </a:endParaRPr>
          </a:p>
          <a:p>
            <a:pPr>
              <a:lnSpc>
                <a:spcPct val="150000"/>
              </a:lnSpc>
            </a:pPr>
            <a:r>
              <a:rPr lang="en-US" altLang="zh-CN" dirty="0">
                <a:solidFill>
                  <a:schemeClr val="tx1">
                    <a:lumMod val="95000"/>
                    <a:lumOff val="5000"/>
                  </a:schemeClr>
                </a:solidFill>
                <a:latin typeface="Berlin Sans FB Demi" panose="020E0802020502020306" pitchFamily="34" charset="0"/>
              </a:rPr>
              <a:t>     </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巫马下士二人医四人。</a:t>
            </a:r>
          </a:p>
          <a:p>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endParaRPr>
          </a:p>
          <a:p>
            <a:pPr algn="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俞樾</a:t>
            </a:r>
          </a:p>
        </p:txBody>
      </p:sp>
      <p:pic>
        <p:nvPicPr>
          <p:cNvPr id="14" name="图片 13"/>
          <p:cNvPicPr>
            <a:picLocks noChangeAspect="1"/>
          </p:cNvPicPr>
          <p:nvPr/>
        </p:nvPicPr>
        <p:blipFill>
          <a:blip r:embed="rId4"/>
          <a:stretch>
            <a:fillRect/>
          </a:stretch>
        </p:blipFill>
        <p:spPr>
          <a:xfrm>
            <a:off x="7908668" y="3958999"/>
            <a:ext cx="2376170" cy="2205355"/>
          </a:xfrm>
          <a:prstGeom prst="rect">
            <a:avLst/>
          </a:prstGeom>
        </p:spPr>
      </p:pic>
    </p:spTree>
    <p:extLst>
      <p:ext uri="{BB962C8B-B14F-4D97-AF65-F5344CB8AC3E}">
        <p14:creationId xmlns:p14="http://schemas.microsoft.com/office/powerpoint/2010/main" val="1263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A96C7-89C8-484E-AF0D-C9487BD42D9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E829BB6-9DA7-4A92-9820-7D1D15E8257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32876" y="796522"/>
            <a:ext cx="9100279" cy="5264956"/>
          </a:xfrm>
          <a:prstGeom prst="rect">
            <a:avLst/>
          </a:prstGeom>
          <a:ln>
            <a:noFill/>
          </a:ln>
          <a:effectLst>
            <a:softEdge rad="112500"/>
          </a:effectLst>
        </p:spPr>
      </p:pic>
      <p:pic>
        <p:nvPicPr>
          <p:cNvPr id="6" name="图片 5">
            <a:extLst>
              <a:ext uri="{FF2B5EF4-FFF2-40B4-BE49-F238E27FC236}">
                <a16:creationId xmlns:a16="http://schemas.microsoft.com/office/drawing/2014/main" id="{55566D82-B00E-4239-8793-D181DFDEF4CD}"/>
              </a:ext>
            </a:extLst>
          </p:cNvPr>
          <p:cNvPicPr>
            <a:picLocks noChangeAspect="1"/>
          </p:cNvPicPr>
          <p:nvPr/>
        </p:nvPicPr>
        <p:blipFill>
          <a:blip r:embed="rId4"/>
          <a:stretch>
            <a:fillRect/>
          </a:stretch>
        </p:blipFill>
        <p:spPr>
          <a:xfrm>
            <a:off x="9619196" y="691592"/>
            <a:ext cx="2572804" cy="1047268"/>
          </a:xfrm>
          <a:prstGeom prst="rect">
            <a:avLst/>
          </a:prstGeom>
        </p:spPr>
      </p:pic>
    </p:spTree>
    <p:extLst>
      <p:ext uri="{BB962C8B-B14F-4D97-AF65-F5344CB8AC3E}">
        <p14:creationId xmlns:p14="http://schemas.microsoft.com/office/powerpoint/2010/main" val="229100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FA723E-B640-4EE8-BAF5-BCED88CEE8F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B60EAD4-7D60-4E03-B7F6-F3284EBDF2C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61B4D12-FEF1-48DC-AE32-79146E8E8762}"/>
              </a:ext>
            </a:extLst>
          </p:cNvPr>
          <p:cNvPicPr>
            <a:picLocks noChangeAspect="1"/>
          </p:cNvPicPr>
          <p:nvPr/>
        </p:nvPicPr>
        <p:blipFill>
          <a:blip r:embed="rId2"/>
          <a:stretch>
            <a:fillRect/>
          </a:stretch>
        </p:blipFill>
        <p:spPr>
          <a:xfrm>
            <a:off x="515047" y="681037"/>
            <a:ext cx="11161905" cy="4790476"/>
          </a:xfrm>
          <a:prstGeom prst="rect">
            <a:avLst/>
          </a:prstGeom>
        </p:spPr>
      </p:pic>
    </p:spTree>
    <p:extLst>
      <p:ext uri="{BB962C8B-B14F-4D97-AF65-F5344CB8AC3E}">
        <p14:creationId xmlns:p14="http://schemas.microsoft.com/office/powerpoint/2010/main" val="3075680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AB432-23A5-4F5F-AD44-B8C720717F2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A98814C-3B10-4385-958D-0265A0CCEAAC}"/>
              </a:ext>
            </a:extLst>
          </p:cNvPr>
          <p:cNvSpPr>
            <a:spLocks noGrp="1"/>
          </p:cNvSpPr>
          <p:nvPr>
            <p:ph idx="1"/>
          </p:nvPr>
        </p:nvSpPr>
        <p:spPr/>
        <p:txBody>
          <a:bodyPr/>
          <a:lstStyle/>
          <a:p>
            <a:pPr marL="0" indent="0">
              <a:buNone/>
            </a:pPr>
            <a:r>
              <a:rPr lang="en-US" altLang="zh-CN" sz="3200" b="1" dirty="0"/>
              <a:t>Emphasis</a:t>
            </a:r>
            <a:r>
              <a:rPr lang="en-US" altLang="zh-CN" sz="3200" dirty="0"/>
              <a:t>: </a:t>
            </a:r>
          </a:p>
          <a:p>
            <a:pPr marL="0" indent="0">
              <a:buNone/>
            </a:pPr>
            <a:endParaRPr lang="en-US" altLang="zh-CN" sz="3200" dirty="0"/>
          </a:p>
          <a:p>
            <a:pPr>
              <a:buFont typeface="Wingdings" panose="05000000000000000000" pitchFamily="2" charset="2"/>
              <a:buChar char="l"/>
            </a:pPr>
            <a:r>
              <a:rPr lang="en-US" altLang="zh-CN" sz="2400" dirty="0"/>
              <a:t> history of the compiler </a:t>
            </a:r>
          </a:p>
          <a:p>
            <a:pPr>
              <a:buFont typeface="Wingdings" panose="05000000000000000000" pitchFamily="2" charset="2"/>
              <a:buChar char="l"/>
            </a:pPr>
            <a:r>
              <a:rPr lang="en-US" altLang="zh-CN" sz="2400" dirty="0"/>
              <a:t> Description of programs related to compilers</a:t>
            </a:r>
          </a:p>
          <a:p>
            <a:pPr>
              <a:buFont typeface="Wingdings" panose="05000000000000000000" pitchFamily="2" charset="2"/>
              <a:buChar char="l"/>
            </a:pPr>
            <a:r>
              <a:rPr lang="en-US" altLang="zh-CN" sz="2400" dirty="0"/>
              <a:t>  Structure of a compiler</a:t>
            </a:r>
            <a:r>
              <a:rPr lang="zh-CN" altLang="en-US" sz="2400" dirty="0"/>
              <a:t>、</a:t>
            </a:r>
            <a:r>
              <a:rPr lang="en-US" altLang="zh-CN" sz="2400" dirty="0"/>
              <a:t>the various translation process </a:t>
            </a:r>
            <a:r>
              <a:rPr lang="zh-CN" altLang="en-US" sz="2400" dirty="0"/>
              <a:t>、</a:t>
            </a:r>
            <a:r>
              <a:rPr lang="en-US" altLang="zh-CN" sz="2400" dirty="0"/>
              <a:t>associated data      structure</a:t>
            </a:r>
            <a:r>
              <a:rPr lang="zh-CN" altLang="en-US" sz="2400" dirty="0"/>
              <a:t>、</a:t>
            </a:r>
            <a:r>
              <a:rPr lang="en-US" altLang="zh-CN" sz="2400" dirty="0"/>
              <a:t>a simple concrete example</a:t>
            </a:r>
            <a:r>
              <a:rPr lang="en-US" altLang="zh-CN" dirty="0"/>
              <a:t>.</a:t>
            </a:r>
            <a:endParaRPr lang="zh-CN" altLang="en-US" dirty="0"/>
          </a:p>
        </p:txBody>
      </p:sp>
    </p:spTree>
    <p:extLst>
      <p:ext uri="{BB962C8B-B14F-4D97-AF65-F5344CB8AC3E}">
        <p14:creationId xmlns:p14="http://schemas.microsoft.com/office/powerpoint/2010/main" val="213383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007B0-7B9A-4B49-B05D-6B5F2779939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995E836E-913C-4CD5-9564-3AE23BBCD0E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93351" y="365125"/>
            <a:ext cx="10605298" cy="6340839"/>
          </a:xfrm>
          <a:prstGeom prst="rect">
            <a:avLst/>
          </a:prstGeom>
          <a:ln>
            <a:noFill/>
          </a:ln>
          <a:effectLst>
            <a:softEdge rad="112500"/>
          </a:effectLst>
        </p:spPr>
      </p:pic>
    </p:spTree>
    <p:extLst>
      <p:ext uri="{BB962C8B-B14F-4D97-AF65-F5344CB8AC3E}">
        <p14:creationId xmlns:p14="http://schemas.microsoft.com/office/powerpoint/2010/main" val="1618243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CC726FA-642D-435F-A4FB-7AB6126C1EF7}"/>
              </a:ext>
            </a:extLst>
          </p:cNvPr>
          <p:cNvSpPr>
            <a:spLocks noGrp="1"/>
          </p:cNvSpPr>
          <p:nvPr>
            <p:ph type="title"/>
          </p:nvPr>
        </p:nvSpPr>
        <p:spPr/>
        <p:txBody>
          <a:bodyPr/>
          <a:lstStyle/>
          <a:p>
            <a:endParaRPr lang="zh-CN" altLang="en-US" dirty="0"/>
          </a:p>
        </p:txBody>
      </p:sp>
      <p:sp>
        <p:nvSpPr>
          <p:cNvPr id="8" name="图片占位符 7">
            <a:extLst>
              <a:ext uri="{FF2B5EF4-FFF2-40B4-BE49-F238E27FC236}">
                <a16:creationId xmlns:a16="http://schemas.microsoft.com/office/drawing/2014/main" id="{EB44823F-32CF-4870-BC8A-09F888AF1D28}"/>
              </a:ext>
            </a:extLst>
          </p:cNvPr>
          <p:cNvSpPr>
            <a:spLocks noGrp="1"/>
          </p:cNvSpPr>
          <p:nvPr>
            <p:ph type="pic" sz="quarter" idx="10"/>
          </p:nvPr>
        </p:nvSpPr>
        <p:spPr/>
      </p:sp>
      <p:sp>
        <p:nvSpPr>
          <p:cNvPr id="26" name="标题 1"/>
          <p:cNvSpPr txBox="1">
            <a:spLocks/>
          </p:cNvSpPr>
          <p:nvPr/>
        </p:nvSpPr>
        <p:spPr>
          <a:xfrm>
            <a:off x="435429" y="501650"/>
            <a:ext cx="10515600" cy="1325563"/>
          </a:xfrm>
          <a:prstGeom prst="rect">
            <a:avLst/>
          </a:prstGeom>
        </p:spPr>
        <p:txBody>
          <a:bodyPr anchor="ctr"/>
          <a:lstStyle>
            <a:lvl1pPr algn="l" defTabSz="914400" rtl="0" eaLnBrk="1" latinLnBrk="0" hangingPunct="1">
              <a:lnSpc>
                <a:spcPct val="100000"/>
              </a:lnSpc>
              <a:spcBef>
                <a:spcPct val="0"/>
              </a:spcBef>
              <a:buNone/>
              <a:defRPr sz="2800" b="1" kern="1200">
                <a:solidFill>
                  <a:srgbClr val="0078B4"/>
                </a:solidFill>
                <a:latin typeface="+mj-lt"/>
                <a:ea typeface="+mj-ea"/>
                <a:cs typeface="+mj-cs"/>
              </a:defRPr>
            </a:lvl1pPr>
          </a:lstStyle>
          <a:p>
            <a:r>
              <a:rPr lang="zh-CN" altLang="zh-CN" dirty="0">
                <a:latin typeface="微软雅黑" panose="020B0503020204020204" pitchFamily="34" charset="-122"/>
                <a:ea typeface="微软雅黑" panose="020B0503020204020204" pitchFamily="34" charset="-122"/>
              </a:rPr>
              <a:t>编译技术与图灵奖</a:t>
            </a:r>
          </a:p>
        </p:txBody>
      </p:sp>
      <p:sp>
        <p:nvSpPr>
          <p:cNvPr id="27" name="内容占位符 6"/>
          <p:cNvSpPr txBox="1">
            <a:spLocks/>
          </p:cNvSpPr>
          <p:nvPr/>
        </p:nvSpPr>
        <p:spPr>
          <a:xfrm>
            <a:off x="435429" y="1689735"/>
            <a:ext cx="10515600" cy="47504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dirty="0">
                <a:latin typeface="微软雅黑" panose="020B0503020204020204" pitchFamily="34" charset="-122"/>
                <a:ea typeface="微软雅黑" panose="020B0503020204020204" pitchFamily="34" charset="-122"/>
              </a:rPr>
              <a:t>获奖者最多的领域就是编译理论技术领域以及与之紧密相关的程序设计语言领域</a:t>
            </a:r>
          </a:p>
          <a:p>
            <a:endParaRPr lang="zh-CN" altLang="en-US" dirty="0">
              <a:latin typeface="微软雅黑" panose="020B0503020204020204" pitchFamily="34" charset="-122"/>
              <a:ea typeface="微软雅黑" panose="020B0503020204020204" pitchFamily="34" charset="-122"/>
            </a:endParaRPr>
          </a:p>
        </p:txBody>
      </p:sp>
      <p:sp>
        <p:nvSpPr>
          <p:cNvPr id="28" name="灯片编号占位符 4"/>
          <p:cNvSpPr txBox="1">
            <a:spLocks/>
          </p:cNvSpPr>
          <p:nvPr/>
        </p:nvSpPr>
        <p:spPr>
          <a:xfrm>
            <a:off x="8207829" y="6492875"/>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pic>
        <p:nvPicPr>
          <p:cNvPr id="29" name="图片 28"/>
          <p:cNvPicPr>
            <a:picLocks noChangeAspect="1"/>
          </p:cNvPicPr>
          <p:nvPr/>
        </p:nvPicPr>
        <p:blipFill>
          <a:blip r:embed="rId3"/>
          <a:stretch>
            <a:fillRect/>
          </a:stretch>
        </p:blipFill>
        <p:spPr>
          <a:xfrm>
            <a:off x="2107391" y="2682875"/>
            <a:ext cx="1764030" cy="2171700"/>
          </a:xfrm>
          <a:prstGeom prst="rect">
            <a:avLst/>
          </a:prstGeom>
        </p:spPr>
      </p:pic>
      <p:sp>
        <p:nvSpPr>
          <p:cNvPr id="30" name="文本框 9"/>
          <p:cNvSpPr txBox="1"/>
          <p:nvPr/>
        </p:nvSpPr>
        <p:spPr>
          <a:xfrm>
            <a:off x="1702896" y="5241290"/>
            <a:ext cx="2719070" cy="92333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Alan J．Perlis</a:t>
            </a:r>
          </a:p>
          <a:p>
            <a:pPr algn="ctr"/>
            <a:r>
              <a:rPr lang="en-US" dirty="0">
                <a:latin typeface="微软雅黑" panose="020B0503020204020204" pitchFamily="34" charset="-122"/>
                <a:ea typeface="微软雅黑" panose="020B0503020204020204" pitchFamily="34" charset="-122"/>
              </a:rPr>
              <a:t>1966</a:t>
            </a:r>
            <a:r>
              <a:rPr lang="zh-CN" altLang="en-US" dirty="0">
                <a:latin typeface="微软雅黑" panose="020B0503020204020204" pitchFamily="34" charset="-122"/>
                <a:ea typeface="微软雅黑" panose="020B0503020204020204" pitchFamily="34" charset="-122"/>
              </a:rPr>
              <a:t>年图灵奖获得者</a:t>
            </a:r>
          </a:p>
          <a:p>
            <a:pPr algn="ctr"/>
            <a:r>
              <a:rPr lang="zh-CN" altLang="en-US" dirty="0">
                <a:latin typeface="微软雅黑" panose="020B0503020204020204" pitchFamily="34" charset="-122"/>
                <a:ea typeface="微软雅黑" panose="020B0503020204020204" pitchFamily="34" charset="-122"/>
              </a:rPr>
              <a:t>主要贡献：编译器构造</a:t>
            </a:r>
          </a:p>
        </p:txBody>
      </p:sp>
      <p:pic>
        <p:nvPicPr>
          <p:cNvPr id="31" name="图片 30"/>
          <p:cNvPicPr>
            <a:picLocks noChangeAspect="1"/>
          </p:cNvPicPr>
          <p:nvPr/>
        </p:nvPicPr>
        <p:blipFill>
          <a:blip r:embed="rId4"/>
          <a:stretch>
            <a:fillRect/>
          </a:stretch>
        </p:blipFill>
        <p:spPr>
          <a:xfrm>
            <a:off x="5053886" y="2682875"/>
            <a:ext cx="1771650" cy="2171700"/>
          </a:xfrm>
          <a:prstGeom prst="rect">
            <a:avLst/>
          </a:prstGeom>
        </p:spPr>
      </p:pic>
      <p:sp>
        <p:nvSpPr>
          <p:cNvPr id="32" name="文本框 9"/>
          <p:cNvSpPr txBox="1"/>
          <p:nvPr/>
        </p:nvSpPr>
        <p:spPr>
          <a:xfrm>
            <a:off x="4324555" y="5245438"/>
            <a:ext cx="3756025" cy="92333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Barbara Liskov</a:t>
            </a:r>
          </a:p>
          <a:p>
            <a:pPr algn="ctr"/>
            <a:r>
              <a:rPr lang="en-US" altLang="zh-CN" dirty="0">
                <a:latin typeface="微软雅黑" panose="020B0503020204020204" pitchFamily="34" charset="-122"/>
                <a:ea typeface="微软雅黑" panose="020B0503020204020204" pitchFamily="34" charset="-122"/>
              </a:rPr>
              <a:t>2008</a:t>
            </a:r>
            <a:r>
              <a:rPr lang="zh-CN" altLang="en-US" dirty="0">
                <a:latin typeface="微软雅黑" panose="020B0503020204020204" pitchFamily="34" charset="-122"/>
                <a:ea typeface="微软雅黑" panose="020B0503020204020204" pitchFamily="34" charset="-122"/>
              </a:rPr>
              <a:t>年图灵奖获得者</a:t>
            </a:r>
          </a:p>
          <a:p>
            <a:pPr algn="ctr"/>
            <a:r>
              <a:rPr lang="zh-CN" altLang="en-US" dirty="0">
                <a:latin typeface="微软雅黑" panose="020B0503020204020204" pitchFamily="34" charset="-122"/>
                <a:ea typeface="微软雅黑" panose="020B0503020204020204" pitchFamily="34" charset="-122"/>
              </a:rPr>
              <a:t>主要贡献：面向对象编程语言CLU</a:t>
            </a:r>
          </a:p>
        </p:txBody>
      </p:sp>
      <p:pic>
        <p:nvPicPr>
          <p:cNvPr id="11" name="图片 10"/>
          <p:cNvPicPr>
            <a:picLocks noChangeAspect="1"/>
          </p:cNvPicPr>
          <p:nvPr/>
        </p:nvPicPr>
        <p:blipFill>
          <a:blip r:embed="rId5"/>
          <a:stretch>
            <a:fillRect/>
          </a:stretch>
        </p:blipFill>
        <p:spPr>
          <a:xfrm>
            <a:off x="7442431" y="2682875"/>
            <a:ext cx="4016772" cy="2171700"/>
          </a:xfrm>
          <a:prstGeom prst="rect">
            <a:avLst/>
          </a:prstGeom>
        </p:spPr>
      </p:pic>
      <p:sp>
        <p:nvSpPr>
          <p:cNvPr id="12" name="矩形 11"/>
          <p:cNvSpPr/>
          <p:nvPr/>
        </p:nvSpPr>
        <p:spPr>
          <a:xfrm>
            <a:off x="7958811" y="5190328"/>
            <a:ext cx="4126451" cy="1200329"/>
          </a:xfrm>
          <a:prstGeom prst="rect">
            <a:avLst/>
          </a:prstGeom>
        </p:spPr>
        <p:txBody>
          <a:bodyPr wrap="none">
            <a:spAutoFit/>
          </a:bodyPr>
          <a:lstStyle/>
          <a:p>
            <a:r>
              <a:rPr lang="en-US" altLang="zh-CN" dirty="0">
                <a:solidFill>
                  <a:srgbClr val="000000"/>
                </a:solidFill>
                <a:latin typeface="Microsoft Yahei" panose="020B0503020204020204" pitchFamily="34" charset="-122"/>
                <a:ea typeface="Microsoft Yahei" panose="020B0503020204020204" pitchFamily="34" charset="-122"/>
              </a:rPr>
              <a:t>Alfred </a:t>
            </a:r>
            <a:r>
              <a:rPr lang="en-US" altLang="zh-CN" dirty="0" err="1">
                <a:solidFill>
                  <a:srgbClr val="000000"/>
                </a:solidFill>
                <a:latin typeface="Microsoft Yahei" panose="020B0503020204020204" pitchFamily="34" charset="-122"/>
                <a:ea typeface="Microsoft Yahei" panose="020B0503020204020204" pitchFamily="34" charset="-122"/>
              </a:rPr>
              <a:t>Aho</a:t>
            </a:r>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和 </a:t>
            </a:r>
            <a:r>
              <a:rPr lang="en-US" altLang="zh-CN" dirty="0">
                <a:solidFill>
                  <a:srgbClr val="000000"/>
                </a:solidFill>
                <a:latin typeface="Microsoft Yahei" panose="020B0503020204020204" pitchFamily="34" charset="-122"/>
                <a:ea typeface="Microsoft Yahei" panose="020B0503020204020204" pitchFamily="34" charset="-122"/>
              </a:rPr>
              <a:t>Jeffrey Ullman</a:t>
            </a:r>
          </a:p>
          <a:p>
            <a:r>
              <a:rPr lang="en-US" altLang="zh-CN" dirty="0">
                <a:solidFill>
                  <a:srgbClr val="000000"/>
                </a:solidFill>
                <a:latin typeface="Microsoft Yahei" panose="020B0503020204020204" pitchFamily="34" charset="-122"/>
                <a:ea typeface="Microsoft Yahei" panose="020B0503020204020204" pitchFamily="34" charset="-122"/>
              </a:rPr>
              <a:t>2020</a:t>
            </a:r>
            <a:r>
              <a:rPr lang="zh-CN" altLang="en-US" dirty="0">
                <a:solidFill>
                  <a:srgbClr val="000000"/>
                </a:solidFill>
                <a:latin typeface="Microsoft Yahei" panose="020B0503020204020204" pitchFamily="34" charset="-122"/>
                <a:ea typeface="Microsoft Yahei" panose="020B0503020204020204" pitchFamily="34" charset="-122"/>
              </a:rPr>
              <a:t>年图灵奖获得者</a:t>
            </a:r>
            <a:endParaRPr lang="en-US" altLang="zh-CN" dirty="0">
              <a:solidFill>
                <a:srgbClr val="000000"/>
              </a:solidFill>
              <a:latin typeface="Microsoft Yahei" panose="020B0503020204020204" pitchFamily="34" charset="-122"/>
              <a:ea typeface="Microsoft Yahei" panose="020B0503020204020204" pitchFamily="34" charset="-122"/>
            </a:endParaRPr>
          </a:p>
          <a:p>
            <a:r>
              <a:rPr lang="zh-CN" altLang="en-US" dirty="0">
                <a:solidFill>
                  <a:srgbClr val="000000"/>
                </a:solidFill>
                <a:latin typeface="Microsoft Yahei" panose="020B0503020204020204" pitchFamily="34" charset="-122"/>
                <a:ea typeface="Microsoft Yahei" panose="020B0503020204020204" pitchFamily="34" charset="-122"/>
              </a:rPr>
              <a:t>主要贡献：在编程语言实现领域</a:t>
            </a:r>
            <a:endParaRPr lang="en-US" altLang="zh-CN" dirty="0">
              <a:solidFill>
                <a:srgbClr val="000000"/>
              </a:solidFill>
              <a:latin typeface="Microsoft Yahei" panose="020B0503020204020204" pitchFamily="34" charset="-122"/>
              <a:ea typeface="Microsoft Yahei" panose="020B0503020204020204" pitchFamily="34" charset="-122"/>
            </a:endParaRPr>
          </a:p>
          <a:p>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基础算法和理论方面的成就</a:t>
            </a:r>
          </a:p>
        </p:txBody>
      </p:sp>
    </p:spTree>
    <p:extLst>
      <p:ext uri="{BB962C8B-B14F-4D97-AF65-F5344CB8AC3E}">
        <p14:creationId xmlns:p14="http://schemas.microsoft.com/office/powerpoint/2010/main" val="8882372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2472</Words>
  <Application>Microsoft Office PowerPoint</Application>
  <PresentationFormat>宽屏</PresentationFormat>
  <Paragraphs>283</Paragraphs>
  <Slides>44</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44</vt:i4>
      </vt:variant>
    </vt:vector>
  </HeadingPairs>
  <TitlesOfParts>
    <vt:vector size="57" baseType="lpstr">
      <vt:lpstr>AdobeSongStd-Light</vt:lpstr>
      <vt:lpstr>-apple-system</vt:lpstr>
      <vt:lpstr>等线</vt:lpstr>
      <vt:lpstr>等线 Light</vt:lpstr>
      <vt:lpstr>Microsoft Yahei</vt:lpstr>
      <vt:lpstr>Microsoft Yahei</vt:lpstr>
      <vt:lpstr>Arial</vt:lpstr>
      <vt:lpstr>Berlin Sans FB Demi</vt:lpstr>
      <vt:lpstr>Calibri</vt:lpstr>
      <vt:lpstr>Symbol</vt:lpstr>
      <vt:lpstr>Times New Roman</vt:lpstr>
      <vt:lpstr>Wingdings</vt:lpstr>
      <vt:lpstr>Office 主题​​</vt:lpstr>
      <vt:lpstr>  Chapter 1  Introduction</vt:lpstr>
      <vt:lpstr>PowerPoint 演示文稿</vt:lpstr>
      <vt:lpstr>PowerPoint 演示文稿</vt:lpstr>
      <vt:lpstr>1.1 编译技术</vt:lpstr>
      <vt:lpstr>PowerPoint 演示文稿</vt:lpstr>
      <vt:lpstr>PowerPoint 演示文稿</vt:lpstr>
      <vt:lpstr>PowerPoint 演示文稿</vt:lpstr>
      <vt:lpstr>PowerPoint 演示文稿</vt:lpstr>
      <vt:lpstr>PowerPoint 演示文稿</vt:lpstr>
      <vt:lpstr>PowerPoint 演示文稿</vt:lpstr>
      <vt:lpstr>  1.1 A brief history of compiler </vt:lpstr>
      <vt:lpstr>  1.1 A brief history of compiler </vt:lpstr>
      <vt:lpstr>  1.1 A brief history of compiler </vt:lpstr>
      <vt:lpstr>  1.1 A brief history of compiler </vt:lpstr>
      <vt:lpstr>  1.1 A brief history of compiler </vt:lpstr>
      <vt:lpstr>PowerPoint 演示文稿</vt:lpstr>
      <vt:lpstr>1.2 Programs related to compilers</vt:lpstr>
      <vt:lpstr>1.2 Programs related to compilers</vt:lpstr>
      <vt:lpstr>1.2 Programs related to compilers</vt:lpstr>
      <vt:lpstr>1.2 Programs related to compilers</vt:lpstr>
      <vt:lpstr>PowerPoint 演示文稿</vt:lpstr>
      <vt:lpstr>1.3 The translation process</vt:lpstr>
      <vt:lpstr>1.3 The translation process</vt:lpstr>
      <vt:lpstr>1.3 The translation process</vt:lpstr>
      <vt:lpstr>Syntax tree</vt:lpstr>
      <vt:lpstr>1.3 The translation process</vt:lpstr>
      <vt:lpstr>The semantic analyzer</vt:lpstr>
      <vt:lpstr>PowerPoint 演示文稿</vt:lpstr>
      <vt:lpstr>1.3 The translation process</vt:lpstr>
      <vt:lpstr>PowerPoint 演示文稿</vt:lpstr>
      <vt:lpstr>Intermediate code(中间语言)</vt:lpstr>
      <vt:lpstr>1.3 The translation process</vt:lpstr>
      <vt:lpstr>1.3 The translation process</vt:lpstr>
      <vt:lpstr>Symbol table </vt:lpstr>
      <vt:lpstr>1.3 The translation process</vt:lpstr>
      <vt:lpstr>1.4 other issues in compiler structure</vt:lpstr>
      <vt:lpstr>1.4 other issues in compiler structure</vt:lpstr>
      <vt:lpstr>1.4 other issues in compiler structure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Chapter 1  Introduction</dc:title>
  <dc:creator>Windows 用户</dc:creator>
  <cp:lastModifiedBy>admin</cp:lastModifiedBy>
  <cp:revision>36</cp:revision>
  <dcterms:created xsi:type="dcterms:W3CDTF">2021-09-05T06:21:53Z</dcterms:created>
  <dcterms:modified xsi:type="dcterms:W3CDTF">2023-02-26T23:20:36Z</dcterms:modified>
</cp:coreProperties>
</file>